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3"/>
  </p:notesMasterIdLst>
  <p:handoutMasterIdLst>
    <p:handoutMasterId r:id="rId34"/>
  </p:handoutMasterIdLst>
  <p:sldIdLst>
    <p:sldId id="306" r:id="rId3"/>
    <p:sldId id="312" r:id="rId4"/>
    <p:sldId id="308" r:id="rId5"/>
    <p:sldId id="313" r:id="rId6"/>
    <p:sldId id="314" r:id="rId7"/>
    <p:sldId id="315" r:id="rId8"/>
    <p:sldId id="316" r:id="rId9"/>
    <p:sldId id="317" r:id="rId10"/>
    <p:sldId id="307" r:id="rId11"/>
    <p:sldId id="319" r:id="rId12"/>
    <p:sldId id="320" r:id="rId13"/>
    <p:sldId id="321" r:id="rId14"/>
    <p:sldId id="323" r:id="rId15"/>
    <p:sldId id="322" r:id="rId16"/>
    <p:sldId id="310" r:id="rId17"/>
    <p:sldId id="318" r:id="rId18"/>
    <p:sldId id="272" r:id="rId19"/>
    <p:sldId id="295" r:id="rId20"/>
    <p:sldId id="292" r:id="rId21"/>
    <p:sldId id="286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11" r:id="rId32"/>
  </p:sldIdLst>
  <p:sldSz cx="12192000" cy="6858000"/>
  <p:notesSz cx="6808788" cy="99409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an, A.M.A." initials="CA" lastIdx="0" clrIdx="0">
    <p:extLst>
      <p:ext uri="{19B8F6BF-5375-455C-9EA6-DF929625EA0E}">
        <p15:presenceInfo xmlns:p15="http://schemas.microsoft.com/office/powerpoint/2012/main" userId="S-1-5-21-3831018493-1879117838-2292080148-126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07A"/>
    <a:srgbClr val="54B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05" autoAdjust="0"/>
  </p:normalViewPr>
  <p:slideViewPr>
    <p:cSldViewPr snapToGrid="0">
      <p:cViewPr varScale="1">
        <p:scale>
          <a:sx n="75" d="100"/>
          <a:sy n="75" d="100"/>
        </p:scale>
        <p:origin x="28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3D2E7-B14D-466D-896B-C129B7DDAB9B}" type="datetimeFigureOut">
              <a:rPr lang="nl-NL" smtClean="0"/>
              <a:t>13-4-2017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1238D-3099-4309-9DAA-2B65304612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6027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877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877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03C40E92-FB82-4639-AD95-98334CA9D369}" type="datetimeFigureOut">
              <a:rPr lang="nl-NL" smtClean="0"/>
              <a:t>13-4-2017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880" y="4784070"/>
            <a:ext cx="5447030" cy="3914240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1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8771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261D2E3C-093A-4F38-9C74-A428476603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372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032" indent="-28655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202" indent="-22924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683" indent="-22924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164" indent="-22924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1645" indent="-229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127" indent="-229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608" indent="-229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089" indent="-229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5680" fontAlgn="base">
              <a:spcBef>
                <a:spcPct val="0"/>
              </a:spcBef>
              <a:spcAft>
                <a:spcPct val="0"/>
              </a:spcAft>
              <a:defRPr/>
            </a:pPr>
            <a:fld id="{D05A9183-4F04-451F-A3EF-86481366A051}" type="slidenum">
              <a:rPr lang="nl-NL" altLang="nl-NL">
                <a:solidFill>
                  <a:prstClr val="black"/>
                </a:solidFill>
              </a:rPr>
              <a:pPr defTabSz="91568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nl-NL" alt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9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032" indent="-28655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202" indent="-22924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683" indent="-22924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164" indent="-22924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1645" indent="-229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127" indent="-229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608" indent="-229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089" indent="-229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5680" fontAlgn="base">
              <a:spcBef>
                <a:spcPct val="0"/>
              </a:spcBef>
              <a:spcAft>
                <a:spcPct val="0"/>
              </a:spcAft>
              <a:defRPr/>
            </a:pPr>
            <a:fld id="{D05A9183-4F04-451F-A3EF-86481366A051}" type="slidenum">
              <a:rPr lang="nl-NL" altLang="nl-NL">
                <a:solidFill>
                  <a:prstClr val="black"/>
                </a:solidFill>
              </a:rPr>
              <a:pPr defTabSz="91568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nl-NL" alt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4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" y="0"/>
            <a:ext cx="121916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52106"/>
            <a:ext cx="9144000" cy="1824993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54B6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77099"/>
            <a:ext cx="9144000" cy="258070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4B6C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03823644-F9D8-41AD-9952-0C13E99CD8BA}" type="datetimeFigureOut">
              <a:rPr lang="nl-NL" smtClean="0"/>
              <a:pPr/>
              <a:t>13-4-2017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276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A784-76E5-482C-A446-EE4E3D343835}" type="datetimeFigureOut">
              <a:rPr lang="nl-NL" smtClean="0"/>
              <a:t>13-4-2017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9A82-3559-4FB0-99EF-D5647DF0C6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72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A784-76E5-482C-A446-EE4E3D343835}" type="datetimeFigureOut">
              <a:rPr lang="nl-NL" smtClean="0"/>
              <a:t>13-4-2017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9A82-3559-4FB0-99EF-D5647DF0C6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9100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A784-76E5-482C-A446-EE4E3D343835}" type="datetimeFigureOut">
              <a:rPr lang="nl-NL" smtClean="0"/>
              <a:t>13-4-2017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9A82-3559-4FB0-99EF-D5647DF0C6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3884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A784-76E5-482C-A446-EE4E3D343835}" type="datetimeFigureOut">
              <a:rPr lang="nl-NL" smtClean="0"/>
              <a:t>13-4-2017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9A82-3559-4FB0-99EF-D5647DF0C6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8985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A784-76E5-482C-A446-EE4E3D343835}" type="datetimeFigureOut">
              <a:rPr lang="nl-NL" smtClean="0"/>
              <a:t>13-4-2017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9A82-3559-4FB0-99EF-D5647DF0C6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6189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A784-76E5-482C-A446-EE4E3D343835}" type="datetimeFigureOut">
              <a:rPr lang="nl-NL" smtClean="0"/>
              <a:t>13-4-2017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9A82-3559-4FB0-99EF-D5647DF0C6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454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A784-76E5-482C-A446-EE4E3D343835}" type="datetimeFigureOut">
              <a:rPr lang="nl-NL" smtClean="0"/>
              <a:t>13-4-2017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9A82-3559-4FB0-99EF-D5647DF0C6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075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A784-76E5-482C-A446-EE4E3D343835}" type="datetimeFigureOut">
              <a:rPr lang="nl-NL" smtClean="0"/>
              <a:t>13-4-2017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9A82-3559-4FB0-99EF-D5647DF0C6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919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" y="0"/>
            <a:ext cx="1219169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54B6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699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" y="0"/>
            <a:ext cx="121916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8622" y="387160"/>
            <a:ext cx="8335178" cy="538258"/>
          </a:xfrm>
        </p:spPr>
        <p:txBody>
          <a:bodyPr>
            <a:noAutofit/>
          </a:bodyPr>
          <a:lstStyle>
            <a:lvl1pPr>
              <a:defRPr sz="3600" b="0">
                <a:solidFill>
                  <a:srgbClr val="54B6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6260"/>
            <a:ext cx="10515600" cy="47007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398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" y="0"/>
            <a:ext cx="1219169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73082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73082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18622" y="387160"/>
            <a:ext cx="8335178" cy="538258"/>
          </a:xfrm>
        </p:spPr>
        <p:txBody>
          <a:bodyPr>
            <a:noAutofit/>
          </a:bodyPr>
          <a:lstStyle>
            <a:lvl1pPr>
              <a:defRPr sz="3600" b="0">
                <a:solidFill>
                  <a:srgbClr val="54B6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704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" y="0"/>
            <a:ext cx="12191695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805" y="150489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0805" y="2328803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3217" y="150489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1353" y="2416939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nl-NL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18622" y="387160"/>
            <a:ext cx="8335178" cy="538258"/>
          </a:xfrm>
        </p:spPr>
        <p:txBody>
          <a:bodyPr>
            <a:noAutofit/>
          </a:bodyPr>
          <a:lstStyle>
            <a:lvl1pPr>
              <a:defRPr sz="3600" b="0">
                <a:solidFill>
                  <a:srgbClr val="54B6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24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" y="0"/>
            <a:ext cx="12191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8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A784-76E5-482C-A446-EE4E3D343835}" type="datetimeFigureOut">
              <a:rPr lang="nl-NL" smtClean="0"/>
              <a:t>13-4-2017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9A82-3559-4FB0-99EF-D5647DF0C6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762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A784-76E5-482C-A446-EE4E3D343835}" type="datetimeFigureOut">
              <a:rPr lang="nl-NL" smtClean="0"/>
              <a:t>13-4-2017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9A82-3559-4FB0-99EF-D5647DF0C6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48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A784-76E5-482C-A446-EE4E3D343835}" type="datetimeFigureOut">
              <a:rPr lang="nl-NL" smtClean="0"/>
              <a:t>13-4-2017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9A82-3559-4FB0-99EF-D5647DF0C6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187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823644-F9D8-41AD-9952-0C13E99CD8BA}" type="datetimeFigureOut">
              <a:rPr lang="nl-NL" smtClean="0"/>
              <a:pPr/>
              <a:t>13-4-2017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673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4B6C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4B6C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4B6C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4B6C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4B6C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1A784-76E5-482C-A446-EE4E3D343835}" type="datetimeFigureOut">
              <a:rPr lang="nl-NL" smtClean="0"/>
              <a:t>13-4-2017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89A82-3559-4FB0-99EF-D5647DF0C6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11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hlznnXZS2c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e.j.m.wertenbroek@hr.nl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‘Samen werken aan een betere </a:t>
            </a:r>
            <a:r>
              <a:rPr lang="nl-NL" smtClean="0"/>
              <a:t>aansluiting </a:t>
            </a:r>
            <a:r>
              <a:rPr lang="nl-NL" smtClean="0"/>
              <a:t>vo-hbo’</a:t>
            </a:r>
            <a:endParaRPr lang="nl-NL" dirty="0"/>
          </a:p>
        </p:txBody>
      </p:sp>
      <p:sp>
        <p:nvSpPr>
          <p:cNvPr id="4" name="AutoShape 2" descr="Afbeeldingsresultaat voor 29 juni"/>
          <p:cNvSpPr>
            <a:spLocks noGrp="1" noChangeAspect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17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9066" y="350946"/>
            <a:ext cx="8335178" cy="538258"/>
          </a:xfrm>
        </p:spPr>
        <p:txBody>
          <a:bodyPr/>
          <a:lstStyle/>
          <a:p>
            <a:r>
              <a:rPr lang="nl-NL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LOB-cv: stand van zaken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NL" dirty="0">
                <a:solidFill>
                  <a:srgbClr val="54B6C3"/>
                </a:solidFill>
                <a:ea typeface="Verdana" panose="020B0604030504040204" pitchFamily="34" charset="0"/>
              </a:rPr>
              <a:t>Doorontwikkeling </a:t>
            </a:r>
            <a:r>
              <a:rPr lang="nl-NL" dirty="0" smtClean="0">
                <a:solidFill>
                  <a:srgbClr val="54B6C3"/>
                </a:solidFill>
                <a:ea typeface="Verdana" panose="020B0604030504040204" pitchFamily="34" charset="0"/>
              </a:rPr>
              <a:t>instrument: nieuwe versie opgeleverd (en weer in de maak)</a:t>
            </a:r>
            <a:endParaRPr lang="nl-NL" dirty="0">
              <a:solidFill>
                <a:srgbClr val="54B6C3"/>
              </a:solidFill>
              <a:ea typeface="Verdana" panose="020B0604030504040204" pitchFamily="34" charset="0"/>
            </a:endParaRPr>
          </a:p>
          <a:p>
            <a:pPr>
              <a:defRPr/>
            </a:pPr>
            <a:r>
              <a:rPr lang="nl-NL" dirty="0">
                <a:solidFill>
                  <a:srgbClr val="54B6C3"/>
                </a:solidFill>
                <a:ea typeface="Verdana" panose="020B0604030504040204" pitchFamily="34" charset="0"/>
              </a:rPr>
              <a:t>Instructies begeleiders en </a:t>
            </a:r>
            <a:r>
              <a:rPr lang="nl-NL" dirty="0" err="1">
                <a:solidFill>
                  <a:srgbClr val="54B6C3"/>
                </a:solidFill>
                <a:ea typeface="Verdana" panose="020B0604030504040204" pitchFamily="34" charset="0"/>
              </a:rPr>
              <a:t>intakers</a:t>
            </a:r>
            <a:r>
              <a:rPr lang="nl-NL" dirty="0">
                <a:solidFill>
                  <a:srgbClr val="54B6C3"/>
                </a:solidFill>
                <a:ea typeface="Verdana" panose="020B0604030504040204" pitchFamily="34" charset="0"/>
              </a:rPr>
              <a:t> toegevoegd</a:t>
            </a:r>
          </a:p>
          <a:p>
            <a:pPr>
              <a:defRPr/>
            </a:pPr>
            <a:r>
              <a:rPr lang="nl-NL" dirty="0">
                <a:solidFill>
                  <a:srgbClr val="54B6C3"/>
                </a:solidFill>
                <a:ea typeface="Verdana" panose="020B0604030504040204" pitchFamily="34" charset="0"/>
              </a:rPr>
              <a:t>Inbedding/implementatie in LOB op vo en studiekeuzecheck in </a:t>
            </a:r>
            <a:r>
              <a:rPr lang="nl-NL" dirty="0" smtClean="0">
                <a:solidFill>
                  <a:srgbClr val="54B6C3"/>
                </a:solidFill>
                <a:ea typeface="Verdana" panose="020B0604030504040204" pitchFamily="34" charset="0"/>
              </a:rPr>
              <a:t>hbo </a:t>
            </a:r>
            <a:endParaRPr lang="nl-NL" dirty="0">
              <a:solidFill>
                <a:srgbClr val="54B6C3"/>
              </a:solidFill>
              <a:ea typeface="Verdana" panose="020B0604030504040204" pitchFamily="34" charset="0"/>
            </a:endParaRPr>
          </a:p>
          <a:p>
            <a:pPr>
              <a:defRPr/>
            </a:pPr>
            <a:r>
              <a:rPr lang="nl-NL" dirty="0" smtClean="0">
                <a:solidFill>
                  <a:srgbClr val="54B6C3"/>
                </a:solidFill>
                <a:ea typeface="Verdana" panose="020B0604030504040204" pitchFamily="34" charset="0"/>
              </a:rPr>
              <a:t>Inventarisatie vo-scholen</a:t>
            </a:r>
            <a:r>
              <a:rPr lang="nl-NL" dirty="0">
                <a:solidFill>
                  <a:srgbClr val="54B6C3"/>
                </a:solidFill>
                <a:ea typeface="Verdana" panose="020B0604030504040204" pitchFamily="34" charset="0"/>
              </a:rPr>
              <a:t>, </a:t>
            </a:r>
            <a:r>
              <a:rPr lang="nl-NL" dirty="0" smtClean="0">
                <a:solidFill>
                  <a:srgbClr val="54B6C3"/>
                </a:solidFill>
                <a:ea typeface="Verdana" panose="020B0604030504040204" pitchFamily="34" charset="0"/>
              </a:rPr>
              <a:t>hbo-instellingen </a:t>
            </a:r>
            <a:r>
              <a:rPr lang="nl-NL" dirty="0">
                <a:solidFill>
                  <a:srgbClr val="54B6C3"/>
                </a:solidFill>
                <a:ea typeface="Verdana" panose="020B0604030504040204" pitchFamily="34" charset="0"/>
              </a:rPr>
              <a:t>en </a:t>
            </a:r>
            <a:r>
              <a:rPr lang="nl-NL" dirty="0" smtClean="0">
                <a:solidFill>
                  <a:srgbClr val="54B6C3"/>
                </a:solidFill>
                <a:ea typeface="Verdana" panose="020B0604030504040204" pitchFamily="34" charset="0"/>
              </a:rPr>
              <a:t>opleidingen</a:t>
            </a:r>
            <a:endParaRPr lang="nl-NL" dirty="0">
              <a:solidFill>
                <a:srgbClr val="54B6C3"/>
              </a:solidFill>
              <a:ea typeface="Verdana" panose="020B0604030504040204" pitchFamily="34" charset="0"/>
            </a:endParaRPr>
          </a:p>
          <a:p>
            <a:pPr>
              <a:defRPr/>
            </a:pPr>
            <a:endParaRPr lang="nl-NL" sz="2400" dirty="0">
              <a:solidFill>
                <a:srgbClr val="54B6C3"/>
              </a:solidFill>
              <a:ea typeface="Verdana" panose="020B0604030504040204" pitchFamily="34" charset="0"/>
            </a:endParaRPr>
          </a:p>
          <a:p>
            <a:pPr>
              <a:defRPr/>
            </a:pPr>
            <a:r>
              <a:rPr lang="nl-NL" sz="2000" dirty="0" smtClean="0">
                <a:solidFill>
                  <a:srgbClr val="54B6C3"/>
                </a:solidFill>
                <a:ea typeface="Verdana" panose="020B0604030504040204" pitchFamily="34" charset="0"/>
              </a:rPr>
              <a:t>Interesse/uitrol andere regio’s</a:t>
            </a:r>
            <a:endParaRPr lang="nl-NL" sz="2000" dirty="0">
              <a:solidFill>
                <a:srgbClr val="54B6C3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6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0370" y="-509393"/>
            <a:ext cx="13230225" cy="78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2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3017838" y="387350"/>
            <a:ext cx="8335962" cy="538163"/>
          </a:xfrm>
        </p:spPr>
        <p:txBody>
          <a:bodyPr/>
          <a:lstStyle/>
          <a:p>
            <a:r>
              <a:rPr lang="nl-NL" altLang="nl-NL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Deelnemende scholen instellingen</a:t>
            </a:r>
            <a:endParaRPr lang="nl-NL" altLang="nl-NL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131682"/>
            <a:ext cx="10515600" cy="5567881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nl-NL" sz="2400" b="1" dirty="0" smtClean="0">
                <a:solidFill>
                  <a:srgbClr val="54B6C3"/>
                </a:solidFill>
                <a:ea typeface="Verdana" panose="020B0604030504040204" pitchFamily="34" charset="0"/>
              </a:rPr>
              <a:t>VO </a:t>
            </a:r>
          </a:p>
          <a:p>
            <a:pPr marL="0" indent="0">
              <a:buNone/>
              <a:defRPr/>
            </a:pPr>
            <a:endParaRPr lang="nl-NL" sz="2400" b="1" dirty="0" smtClean="0">
              <a:solidFill>
                <a:srgbClr val="54B6C3"/>
              </a:solidFill>
              <a:ea typeface="Verdana" panose="020B0604030504040204" pitchFamily="34" charset="0"/>
            </a:endParaRPr>
          </a:p>
          <a:p>
            <a:pPr>
              <a:defRPr/>
            </a:pPr>
            <a:r>
              <a:rPr lang="nl-NL" dirty="0">
                <a:solidFill>
                  <a:srgbClr val="54B6C3"/>
                </a:solidFill>
                <a:ea typeface="Verdana" panose="020B0604030504040204" pitchFamily="34" charset="0"/>
              </a:rPr>
              <a:t>26 van de 28 respondenten implementatie LOB-cv in H4 of H5 (huidig of volgend schooljaar</a:t>
            </a:r>
            <a:r>
              <a:rPr lang="nl-NL" dirty="0" smtClean="0">
                <a:solidFill>
                  <a:srgbClr val="54B6C3"/>
                </a:solidFill>
                <a:ea typeface="Verdana" panose="020B0604030504040204" pitchFamily="34" charset="0"/>
              </a:rPr>
              <a:t>)</a:t>
            </a:r>
          </a:p>
          <a:p>
            <a:pPr marL="0" indent="0">
              <a:buNone/>
              <a:defRPr/>
            </a:pPr>
            <a:endParaRPr lang="nl-NL" dirty="0" smtClean="0">
              <a:solidFill>
                <a:srgbClr val="54B6C3"/>
              </a:solidFill>
              <a:ea typeface="Verdan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nl-NL" dirty="0" smtClean="0">
                <a:solidFill>
                  <a:srgbClr val="54B6C3"/>
                </a:solidFill>
                <a:ea typeface="Verdana" panose="020B0604030504040204" pitchFamily="34" charset="0"/>
              </a:rPr>
              <a:t>Totaal </a:t>
            </a:r>
            <a:r>
              <a:rPr lang="nl-NL" dirty="0">
                <a:solidFill>
                  <a:srgbClr val="54B6C3"/>
                </a:solidFill>
                <a:ea typeface="Verdana" panose="020B0604030504040204" pitchFamily="34" charset="0"/>
              </a:rPr>
              <a:t>50 vo-scholen bevraagd. Wordt vervolgd.</a:t>
            </a:r>
          </a:p>
          <a:p>
            <a:pPr>
              <a:lnSpc>
                <a:spcPct val="120000"/>
              </a:lnSpc>
              <a:defRPr/>
            </a:pPr>
            <a:endParaRPr lang="nl-NL" sz="1050" dirty="0">
              <a:solidFill>
                <a:srgbClr val="54B6C3"/>
              </a:solidFill>
              <a:ea typeface="Verdan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nl-NL" sz="2000" dirty="0">
              <a:solidFill>
                <a:srgbClr val="54B6C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nl-NL" sz="2000" dirty="0">
              <a:solidFill>
                <a:srgbClr val="54B6C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nl-NL" sz="2000" dirty="0">
              <a:solidFill>
                <a:srgbClr val="54B6C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7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3017838" y="387350"/>
            <a:ext cx="8335962" cy="538163"/>
          </a:xfrm>
        </p:spPr>
        <p:txBody>
          <a:bodyPr/>
          <a:lstStyle/>
          <a:p>
            <a:r>
              <a:rPr lang="nl-NL" altLang="nl-NL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Deelnemende scholen instellingen</a:t>
            </a:r>
            <a:endParaRPr lang="nl-NL" altLang="nl-NL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7666" y="1131682"/>
            <a:ext cx="10515600" cy="5567881"/>
          </a:xfrm>
        </p:spPr>
        <p:txBody>
          <a:bodyPr rtlCol="0"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nl-NL" sz="2400" b="1" dirty="0" smtClean="0">
                <a:solidFill>
                  <a:srgbClr val="54B6C3"/>
                </a:solidFill>
                <a:ea typeface="Verdana" panose="020B0604030504040204" pitchFamily="34" charset="0"/>
              </a:rPr>
              <a:t>HBO</a:t>
            </a:r>
          </a:p>
          <a:p>
            <a:pPr marL="0" indent="0">
              <a:buNone/>
              <a:defRPr/>
            </a:pPr>
            <a:endParaRPr lang="nl-NL" sz="1000" b="1" dirty="0" smtClean="0">
              <a:solidFill>
                <a:srgbClr val="54B6C3"/>
              </a:solidFill>
              <a:ea typeface="Verdan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nl-NL" sz="2400" b="1" dirty="0" smtClean="0">
                <a:solidFill>
                  <a:srgbClr val="54B6C3"/>
                </a:solidFill>
                <a:ea typeface="Verdana" panose="020B0604030504040204" pitchFamily="34" charset="0"/>
              </a:rPr>
              <a:t>Reeds LOB-cv in gebruik bij studiekeuzecheck:</a:t>
            </a:r>
            <a:endParaRPr lang="nl-NL" sz="2400" b="1" dirty="0">
              <a:solidFill>
                <a:srgbClr val="54B6C3"/>
              </a:solidFill>
              <a:ea typeface="Verdana" panose="020B0604030504040204" pitchFamily="34" charset="0"/>
            </a:endParaRPr>
          </a:p>
          <a:p>
            <a:pPr>
              <a:defRPr/>
            </a:pPr>
            <a:r>
              <a:rPr lang="nl-NL" sz="2400" dirty="0" smtClean="0">
                <a:solidFill>
                  <a:srgbClr val="54B6C3"/>
                </a:solidFill>
                <a:ea typeface="Verdana" panose="020B0604030504040204" pitchFamily="34" charset="0"/>
              </a:rPr>
              <a:t>Accountancy (Hogeschool Rotterdam)</a:t>
            </a:r>
          </a:p>
          <a:p>
            <a:pPr>
              <a:defRPr/>
            </a:pPr>
            <a:r>
              <a:rPr lang="nl-NL" sz="2400" dirty="0" smtClean="0">
                <a:solidFill>
                  <a:srgbClr val="54B6C3"/>
                </a:solidFill>
                <a:ea typeface="Verdana" panose="020B0604030504040204" pitchFamily="34" charset="0"/>
              </a:rPr>
              <a:t>Elektrotechniek (Hogeschool Rotterdam)</a:t>
            </a:r>
          </a:p>
          <a:p>
            <a:pPr>
              <a:defRPr/>
            </a:pPr>
            <a:r>
              <a:rPr lang="nl-NL" sz="2400" dirty="0" smtClean="0">
                <a:solidFill>
                  <a:srgbClr val="54B6C3"/>
                </a:solidFill>
                <a:ea typeface="Verdana" panose="020B0604030504040204" pitchFamily="34" charset="0"/>
              </a:rPr>
              <a:t>PABO (Thomas More Hogeschoo</a:t>
            </a:r>
            <a:r>
              <a:rPr lang="nl-NL" sz="2400" dirty="0">
                <a:solidFill>
                  <a:srgbClr val="54B6C3"/>
                </a:solidFill>
                <a:ea typeface="Verdana" panose="020B0604030504040204" pitchFamily="34" charset="0"/>
              </a:rPr>
              <a:t>l</a:t>
            </a:r>
            <a:r>
              <a:rPr lang="nl-NL" sz="2400" dirty="0" smtClean="0">
                <a:solidFill>
                  <a:srgbClr val="54B6C3"/>
                </a:solidFill>
                <a:ea typeface="Verdana" panose="020B0604030504040204" pitchFamily="34" charset="0"/>
              </a:rPr>
              <a:t>)</a:t>
            </a:r>
          </a:p>
          <a:p>
            <a:pPr>
              <a:defRPr/>
            </a:pPr>
            <a:endParaRPr lang="nl-NL" sz="2400" b="1" dirty="0">
              <a:solidFill>
                <a:srgbClr val="54B6C3"/>
              </a:solidFill>
              <a:ea typeface="Verdan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nl-NL" sz="2400" b="1" dirty="0" smtClean="0">
                <a:solidFill>
                  <a:srgbClr val="54B6C3"/>
                </a:solidFill>
                <a:ea typeface="Verdana" panose="020B0604030504040204" pitchFamily="34" charset="0"/>
              </a:rPr>
              <a:t>Per ingang volgend schooljaar:</a:t>
            </a:r>
          </a:p>
          <a:p>
            <a:pPr>
              <a:defRPr/>
            </a:pPr>
            <a:r>
              <a:rPr lang="nl-NL" sz="2400" dirty="0">
                <a:solidFill>
                  <a:srgbClr val="54B6C3"/>
                </a:solidFill>
                <a:ea typeface="Verdana" panose="020B0604030504040204" pitchFamily="34" charset="0"/>
              </a:rPr>
              <a:t>Alle opleidingen Hogeschool </a:t>
            </a:r>
            <a:r>
              <a:rPr lang="nl-NL" sz="2400" dirty="0" err="1">
                <a:solidFill>
                  <a:srgbClr val="54B6C3"/>
                </a:solidFill>
                <a:ea typeface="Verdana" panose="020B0604030504040204" pitchFamily="34" charset="0"/>
              </a:rPr>
              <a:t>Inholland</a:t>
            </a:r>
            <a:r>
              <a:rPr lang="nl-NL" sz="2400" dirty="0">
                <a:solidFill>
                  <a:srgbClr val="54B6C3"/>
                </a:solidFill>
                <a:ea typeface="Verdana" panose="020B0604030504040204" pitchFamily="34" charset="0"/>
              </a:rPr>
              <a:t> Rotterdam (15 opleidingen)</a:t>
            </a:r>
          </a:p>
          <a:p>
            <a:pPr>
              <a:lnSpc>
                <a:spcPct val="120000"/>
              </a:lnSpc>
              <a:defRPr/>
            </a:pPr>
            <a:r>
              <a:rPr lang="nl-NL" sz="2400" dirty="0">
                <a:solidFill>
                  <a:srgbClr val="54B6C3"/>
                </a:solidFill>
                <a:ea typeface="Verdana" panose="020B0604030504040204" pitchFamily="34" charset="0"/>
              </a:rPr>
              <a:t>Hogeschool Rotterdam: Bedrijfseconomie, Financial Service Management, Chemische </a:t>
            </a:r>
            <a:r>
              <a:rPr lang="nl-NL" sz="2400" dirty="0" smtClean="0">
                <a:solidFill>
                  <a:srgbClr val="54B6C3"/>
                </a:solidFill>
                <a:ea typeface="Verdana" panose="020B0604030504040204" pitchFamily="34" charset="0"/>
              </a:rPr>
              <a:t>Technologie</a:t>
            </a:r>
            <a:r>
              <a:rPr lang="nl-NL" sz="2400" dirty="0">
                <a:solidFill>
                  <a:srgbClr val="54B6C3"/>
                </a:solidFill>
                <a:ea typeface="Verdana" panose="020B0604030504040204" pitchFamily="34" charset="0"/>
              </a:rPr>
              <a:t>, </a:t>
            </a:r>
            <a:r>
              <a:rPr lang="nl-NL" sz="2400" dirty="0" err="1">
                <a:solidFill>
                  <a:srgbClr val="54B6C3"/>
                </a:solidFill>
                <a:ea typeface="Verdana" panose="020B0604030504040204" pitchFamily="34" charset="0"/>
              </a:rPr>
              <a:t>Logistics</a:t>
            </a:r>
            <a:r>
              <a:rPr lang="nl-NL" sz="2400" dirty="0">
                <a:solidFill>
                  <a:srgbClr val="54B6C3"/>
                </a:solidFill>
                <a:ea typeface="Verdana" panose="020B0604030504040204" pitchFamily="34" charset="0"/>
              </a:rPr>
              <a:t> Engineering, Industrieel Product Ontwerpen, </a:t>
            </a:r>
            <a:r>
              <a:rPr lang="nl-NL" sz="2400" dirty="0" smtClean="0">
                <a:solidFill>
                  <a:srgbClr val="54B6C3"/>
                </a:solidFill>
                <a:ea typeface="Verdana" panose="020B0604030504040204" pitchFamily="34" charset="0"/>
              </a:rPr>
              <a:t>Maritieme techniek, </a:t>
            </a:r>
            <a:r>
              <a:rPr lang="nl-NL" sz="2400" dirty="0">
                <a:solidFill>
                  <a:srgbClr val="54B6C3"/>
                </a:solidFill>
                <a:ea typeface="Verdana" panose="020B0604030504040204" pitchFamily="34" charset="0"/>
              </a:rPr>
              <a:t>Biologie en Medisch </a:t>
            </a:r>
            <a:r>
              <a:rPr lang="nl-NL" sz="2400" dirty="0" smtClean="0">
                <a:solidFill>
                  <a:srgbClr val="54B6C3"/>
                </a:solidFill>
                <a:ea typeface="Verdana" panose="020B0604030504040204" pitchFamily="34" charset="0"/>
              </a:rPr>
              <a:t>Laboratoriumonderzoek, ..…. </a:t>
            </a:r>
            <a:endParaRPr lang="nl-NL" sz="2400" dirty="0">
              <a:solidFill>
                <a:srgbClr val="54B6C3"/>
              </a:solidFill>
              <a:ea typeface="Verdan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nl-NL" sz="2000" dirty="0">
              <a:solidFill>
                <a:srgbClr val="54B6C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nl-NL" sz="2000" dirty="0">
              <a:solidFill>
                <a:srgbClr val="54B6C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nl-NL" sz="2000" dirty="0">
              <a:solidFill>
                <a:srgbClr val="54B6C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 oog op morgen…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nl-NL" sz="2400" b="1" dirty="0" smtClean="0">
                <a:solidFill>
                  <a:srgbClr val="54B6C3"/>
                </a:solidFill>
                <a:ea typeface="Verdana" panose="020B0604030504040204" pitchFamily="34" charset="0"/>
              </a:rPr>
              <a:t>Aandachtspunten:</a:t>
            </a:r>
            <a:endParaRPr lang="nl-NL" sz="2400" b="1" dirty="0">
              <a:solidFill>
                <a:srgbClr val="54B6C3"/>
              </a:solidFill>
              <a:ea typeface="Verdana" panose="020B0604030504040204" pitchFamily="34" charset="0"/>
            </a:endParaRPr>
          </a:p>
          <a:p>
            <a:pPr>
              <a:defRPr/>
            </a:pPr>
            <a:r>
              <a:rPr lang="nl-NL" sz="2400" dirty="0">
                <a:solidFill>
                  <a:srgbClr val="54B6C3"/>
                </a:solidFill>
                <a:ea typeface="Verdana" panose="020B0604030504040204" pitchFamily="34" charset="0"/>
              </a:rPr>
              <a:t>Doorlopende lijn LOB- SLC: </a:t>
            </a:r>
            <a:endParaRPr lang="nl-NL" sz="2400" dirty="0" smtClean="0">
              <a:solidFill>
                <a:srgbClr val="54B6C3"/>
              </a:solidFill>
              <a:ea typeface="Verdana" panose="020B0604030504040204" pitchFamily="34" charset="0"/>
            </a:endParaRPr>
          </a:p>
          <a:p>
            <a:pPr marL="0" indent="0">
              <a:buNone/>
              <a:defRPr/>
            </a:pPr>
            <a:endParaRPr lang="nl-NL" sz="2400" dirty="0" smtClean="0">
              <a:solidFill>
                <a:srgbClr val="54B6C3"/>
              </a:solidFill>
              <a:ea typeface="Verdan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nl-NL" sz="2400" dirty="0" smtClean="0">
                <a:solidFill>
                  <a:srgbClr val="54B6C3"/>
                </a:solidFill>
                <a:ea typeface="Verdana" panose="020B0604030504040204" pitchFamily="34" charset="0"/>
              </a:rPr>
              <a:t>      	Koppeling LOB – studiekeuzecheck - start </a:t>
            </a:r>
            <a:r>
              <a:rPr lang="nl-NL" sz="2400" dirty="0">
                <a:solidFill>
                  <a:srgbClr val="54B6C3"/>
                </a:solidFill>
                <a:ea typeface="Verdana" panose="020B0604030504040204" pitchFamily="34" charset="0"/>
              </a:rPr>
              <a:t>studiekeuzebegeleiding/coaching eerste </a:t>
            </a:r>
            <a:r>
              <a:rPr lang="nl-NL" sz="2400" dirty="0" smtClean="0">
                <a:solidFill>
                  <a:srgbClr val="54B6C3"/>
                </a:solidFill>
                <a:ea typeface="Verdana" panose="020B0604030504040204" pitchFamily="34" charset="0"/>
              </a:rPr>
              <a:t>	periode hbo</a:t>
            </a:r>
          </a:p>
          <a:p>
            <a:pPr marL="0" indent="0">
              <a:buNone/>
              <a:defRPr/>
            </a:pPr>
            <a:endParaRPr lang="nl-NL" sz="2400" dirty="0">
              <a:solidFill>
                <a:srgbClr val="54B6C3"/>
              </a:solidFill>
              <a:ea typeface="Verdana" panose="020B0604030504040204" pitchFamily="34" charset="0"/>
            </a:endParaRPr>
          </a:p>
          <a:p>
            <a:pPr>
              <a:defRPr/>
            </a:pPr>
            <a:r>
              <a:rPr lang="nl-NL" sz="2400" dirty="0">
                <a:solidFill>
                  <a:srgbClr val="54B6C3"/>
                </a:solidFill>
                <a:ea typeface="Verdana" panose="020B0604030504040204" pitchFamily="34" charset="0"/>
              </a:rPr>
              <a:t>Monitoring en evaluatie instrument</a:t>
            </a:r>
          </a:p>
        </p:txBody>
      </p:sp>
      <p:sp>
        <p:nvSpPr>
          <p:cNvPr id="5" name="Pijl-rechts 4"/>
          <p:cNvSpPr/>
          <p:nvPr/>
        </p:nvSpPr>
        <p:spPr>
          <a:xfrm>
            <a:off x="905347" y="2842788"/>
            <a:ext cx="823865" cy="199176"/>
          </a:xfrm>
          <a:prstGeom prst="rightArrow">
            <a:avLst/>
          </a:prstGeom>
          <a:solidFill>
            <a:srgbClr val="2A707A"/>
          </a:solidFill>
          <a:ln>
            <a:solidFill>
              <a:srgbClr val="2A70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54B6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De Rotterdamse business case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60" y="3762462"/>
            <a:ext cx="1761598" cy="13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6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De Fietsende Hollander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>
                <a:solidFill>
                  <a:srgbClr val="54B6C3"/>
                </a:solidFill>
              </a:rPr>
              <a:t>Een lessenserie/praktische opdracht</a:t>
            </a:r>
          </a:p>
          <a:p>
            <a:r>
              <a:rPr lang="nl-NL" dirty="0" smtClean="0">
                <a:solidFill>
                  <a:srgbClr val="54B6C3"/>
                </a:solidFill>
              </a:rPr>
              <a:t>Representatief voor onderwijs hbo</a:t>
            </a:r>
          </a:p>
          <a:p>
            <a:r>
              <a:rPr lang="nl-NL" dirty="0" smtClean="0">
                <a:solidFill>
                  <a:srgbClr val="54B6C3"/>
                </a:solidFill>
              </a:rPr>
              <a:t>Maakt een verbinding met opleidingen hbo</a:t>
            </a:r>
          </a:p>
          <a:p>
            <a:r>
              <a:rPr lang="nl-NL" dirty="0" err="1" smtClean="0">
                <a:solidFill>
                  <a:srgbClr val="54B6C3"/>
                </a:solidFill>
              </a:rPr>
              <a:t>Matcht</a:t>
            </a:r>
            <a:r>
              <a:rPr lang="nl-NL" dirty="0" smtClean="0">
                <a:solidFill>
                  <a:srgbClr val="54B6C3"/>
                </a:solidFill>
              </a:rPr>
              <a:t> met nieuwe examenprogramma</a:t>
            </a:r>
          </a:p>
          <a:p>
            <a:r>
              <a:rPr lang="nl-NL" b="1" dirty="0" smtClean="0">
                <a:solidFill>
                  <a:srgbClr val="54B6C3"/>
                </a:solidFill>
              </a:rPr>
              <a:t>Wie doet er mee met de pilot?</a:t>
            </a:r>
            <a:endParaRPr lang="nl-NL" b="1" dirty="0">
              <a:solidFill>
                <a:srgbClr val="54B6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6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067935"/>
            <a:ext cx="9154885" cy="499608"/>
          </a:xfrm>
        </p:spPr>
        <p:txBody>
          <a:bodyPr>
            <a:normAutofit fontScale="90000"/>
          </a:bodyPr>
          <a:lstStyle/>
          <a:p>
            <a:pPr algn="l"/>
            <a:r>
              <a:rPr lang="nl-NL" sz="3600" b="1" dirty="0" smtClean="0">
                <a:solidFill>
                  <a:srgbClr val="2A707A"/>
                </a:solidFill>
                <a:latin typeface="+mn-lt"/>
              </a:rPr>
              <a:t>HBO-vaardigheden</a:t>
            </a:r>
            <a:endParaRPr lang="nl-NL" sz="3600" b="1" dirty="0">
              <a:solidFill>
                <a:srgbClr val="2A707A"/>
              </a:solidFill>
              <a:latin typeface="+mn-lt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914400" y="1970536"/>
            <a:ext cx="10771360" cy="409528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4B6C3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B6C3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B6C3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B6C3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B6C3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300" dirty="0" smtClean="0">
                <a:solidFill>
                  <a:srgbClr val="54B6C3"/>
                </a:solidFill>
              </a:rPr>
              <a:t>Onderwijs op het HBO doet aanspraak op vaardigheden als: </a:t>
            </a:r>
          </a:p>
          <a:p>
            <a:pPr algn="l"/>
            <a:endParaRPr lang="nl-NL" sz="2300" dirty="0" smtClean="0">
              <a:solidFill>
                <a:srgbClr val="2A707A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300" b="1" dirty="0" smtClean="0">
                <a:solidFill>
                  <a:srgbClr val="2A707A"/>
                </a:solidFill>
              </a:rPr>
              <a:t>Samenwerken </a:t>
            </a:r>
            <a:r>
              <a:rPr lang="nl-NL" sz="2300" dirty="0">
                <a:solidFill>
                  <a:srgbClr val="54B6C3"/>
                </a:solidFill>
              </a:rPr>
              <a:t>in (project)groepen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300" b="1" dirty="0">
                <a:solidFill>
                  <a:srgbClr val="2A707A"/>
                </a:solidFill>
              </a:rPr>
              <a:t>Feedback </a:t>
            </a:r>
            <a:r>
              <a:rPr lang="nl-NL" sz="2300" dirty="0">
                <a:solidFill>
                  <a:srgbClr val="54B6C3"/>
                </a:solidFill>
              </a:rPr>
              <a:t>geven en ontvangen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300" dirty="0" smtClean="0">
                <a:solidFill>
                  <a:srgbClr val="54B6C3"/>
                </a:solidFill>
              </a:rPr>
              <a:t>Mondeling </a:t>
            </a:r>
            <a:r>
              <a:rPr lang="nl-NL" sz="2300" dirty="0">
                <a:solidFill>
                  <a:srgbClr val="54B6C3"/>
                </a:solidFill>
              </a:rPr>
              <a:t>en schriftelijk </a:t>
            </a:r>
            <a:r>
              <a:rPr lang="nl-NL" sz="2300" b="1" dirty="0" smtClean="0">
                <a:solidFill>
                  <a:srgbClr val="2A707A"/>
                </a:solidFill>
              </a:rPr>
              <a:t>presenteren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300" dirty="0">
                <a:solidFill>
                  <a:srgbClr val="54B6C3"/>
                </a:solidFill>
              </a:rPr>
              <a:t>L</a:t>
            </a:r>
            <a:r>
              <a:rPr lang="nl-NL" sz="2300" dirty="0" smtClean="0">
                <a:solidFill>
                  <a:srgbClr val="54B6C3"/>
                </a:solidFill>
              </a:rPr>
              <a:t>ezen en doorgronden van </a:t>
            </a:r>
            <a:r>
              <a:rPr lang="nl-NL" sz="2300" b="1" dirty="0" smtClean="0">
                <a:solidFill>
                  <a:srgbClr val="2A707A"/>
                </a:solidFill>
              </a:rPr>
              <a:t>informatie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300" b="1" dirty="0" smtClean="0">
                <a:solidFill>
                  <a:srgbClr val="2A707A"/>
                </a:solidFill>
              </a:rPr>
              <a:t>Kritisch beoordelen </a:t>
            </a:r>
            <a:r>
              <a:rPr lang="nl-NL" sz="2300" dirty="0" smtClean="0">
                <a:solidFill>
                  <a:srgbClr val="54B6C3"/>
                </a:solidFill>
              </a:rPr>
              <a:t>van informatie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300" dirty="0" smtClean="0">
                <a:solidFill>
                  <a:srgbClr val="54B6C3"/>
                </a:solidFill>
              </a:rPr>
              <a:t>Zelf</a:t>
            </a:r>
            <a:r>
              <a:rPr lang="nl-NL" sz="2300" dirty="0" smtClean="0">
                <a:solidFill>
                  <a:srgbClr val="2A707A"/>
                </a:solidFill>
              </a:rPr>
              <a:t> </a:t>
            </a:r>
            <a:r>
              <a:rPr lang="nl-NL" sz="2300" b="1" dirty="0" smtClean="0">
                <a:solidFill>
                  <a:srgbClr val="2A707A"/>
                </a:solidFill>
              </a:rPr>
              <a:t>initiatief nemen </a:t>
            </a:r>
            <a:r>
              <a:rPr lang="nl-NL" sz="2300" dirty="0" smtClean="0">
                <a:solidFill>
                  <a:srgbClr val="54B6C3"/>
                </a:solidFill>
              </a:rPr>
              <a:t>om informatie </a:t>
            </a:r>
            <a:r>
              <a:rPr lang="nl-NL" sz="2300" dirty="0">
                <a:solidFill>
                  <a:srgbClr val="54B6C3"/>
                </a:solidFill>
              </a:rPr>
              <a:t>te </a:t>
            </a:r>
            <a:r>
              <a:rPr lang="nl-NL" sz="2300" b="1" dirty="0" smtClean="0">
                <a:solidFill>
                  <a:srgbClr val="2A707A"/>
                </a:solidFill>
              </a:rPr>
              <a:t>zoeken</a:t>
            </a:r>
            <a:endParaRPr lang="nl-NL" sz="2300" b="1" dirty="0">
              <a:solidFill>
                <a:srgbClr val="2A707A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300" dirty="0" smtClean="0">
                <a:solidFill>
                  <a:srgbClr val="54B6C3"/>
                </a:solidFill>
              </a:rPr>
              <a:t>Probleem</a:t>
            </a:r>
            <a:r>
              <a:rPr lang="nl-NL" sz="2300" dirty="0" smtClean="0">
                <a:solidFill>
                  <a:srgbClr val="2A707A"/>
                </a:solidFill>
              </a:rPr>
              <a:t> </a:t>
            </a:r>
            <a:r>
              <a:rPr lang="nl-NL" sz="2300" b="1" dirty="0" smtClean="0">
                <a:solidFill>
                  <a:srgbClr val="2A707A"/>
                </a:solidFill>
              </a:rPr>
              <a:t>signaleren </a:t>
            </a:r>
            <a:r>
              <a:rPr lang="nl-NL" sz="2300" dirty="0" smtClean="0">
                <a:solidFill>
                  <a:srgbClr val="2A707A"/>
                </a:solidFill>
              </a:rPr>
              <a:t>en </a:t>
            </a:r>
            <a:r>
              <a:rPr lang="nl-NL" sz="2300" b="1" dirty="0" smtClean="0">
                <a:solidFill>
                  <a:srgbClr val="2A707A"/>
                </a:solidFill>
              </a:rPr>
              <a:t>analyseren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300" dirty="0" smtClean="0">
                <a:solidFill>
                  <a:srgbClr val="54B6C3"/>
                </a:solidFill>
              </a:rPr>
              <a:t>Enzovoort…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300" dirty="0">
              <a:solidFill>
                <a:srgbClr val="2A707A"/>
              </a:solidFill>
            </a:endParaRPr>
          </a:p>
          <a:p>
            <a:pPr algn="l"/>
            <a:r>
              <a:rPr lang="nl-NL" sz="2300" dirty="0" smtClean="0">
                <a:solidFill>
                  <a:srgbClr val="54B6C3"/>
                </a:solidFill>
              </a:rPr>
              <a:t>Eerstejaars studenten beheersen deze vaardigheden onvoldoende, aldus zowel HBO-docenten als studenten zelf. </a:t>
            </a:r>
          </a:p>
          <a:p>
            <a:pPr algn="l"/>
            <a:endParaRPr lang="nl-NL" sz="2800" dirty="0" smtClean="0">
              <a:solidFill>
                <a:srgbClr val="2A707A"/>
              </a:solidFill>
            </a:endParaRPr>
          </a:p>
          <a:p>
            <a:pPr algn="l"/>
            <a:endParaRPr lang="nl-NL" sz="2800" dirty="0" smtClean="0">
              <a:solidFill>
                <a:srgbClr val="2A707A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800" dirty="0" smtClean="0">
              <a:solidFill>
                <a:srgbClr val="2A707A"/>
              </a:solidFill>
            </a:endParaRPr>
          </a:p>
          <a:p>
            <a:pPr algn="l"/>
            <a:endParaRPr lang="nl-NL" sz="2800" dirty="0">
              <a:solidFill>
                <a:srgbClr val="2A707A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rgbClr val="2A707A"/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2A707A"/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2A707A"/>
              </a:solidFill>
              <a:latin typeface="+mn-lt"/>
            </a:endParaRPr>
          </a:p>
          <a:p>
            <a:pPr algn="l"/>
            <a:endParaRPr lang="nl-NL" dirty="0" smtClean="0">
              <a:solidFill>
                <a:srgbClr val="2A707A"/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2A707A"/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2A707A"/>
              </a:solidFill>
              <a:latin typeface="+mn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2A707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64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25285" y="1067935"/>
            <a:ext cx="9144000" cy="499608"/>
          </a:xfrm>
        </p:spPr>
        <p:txBody>
          <a:bodyPr>
            <a:normAutofit fontScale="90000"/>
          </a:bodyPr>
          <a:lstStyle/>
          <a:p>
            <a:pPr algn="l"/>
            <a:r>
              <a:rPr lang="nl-NL" sz="3600" b="1" dirty="0" smtClean="0">
                <a:solidFill>
                  <a:srgbClr val="2A707A"/>
                </a:solidFill>
                <a:latin typeface="+mn-lt"/>
              </a:rPr>
              <a:t>Welke vaardigheden gaat het om?</a:t>
            </a:r>
            <a:endParaRPr lang="nl-NL" sz="3600" b="1" dirty="0">
              <a:solidFill>
                <a:srgbClr val="2A707A"/>
              </a:solidFill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53144" y="1839684"/>
            <a:ext cx="5765763" cy="4354287"/>
          </a:xfrm>
        </p:spPr>
        <p:txBody>
          <a:bodyPr>
            <a:normAutofit/>
          </a:bodyPr>
          <a:lstStyle/>
          <a:p>
            <a:pPr lvl="1" algn="l">
              <a:lnSpc>
                <a:spcPct val="100000"/>
              </a:lnSpc>
            </a:pPr>
            <a:r>
              <a:rPr lang="nl-NL" sz="2200" dirty="0" smtClean="0">
                <a:solidFill>
                  <a:srgbClr val="54B6C3"/>
                </a:solidFill>
                <a:latin typeface="+mn-lt"/>
              </a:rPr>
              <a:t>Werkgroep heeft analyse gemaakt van: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rgbClr val="54B6C3"/>
                </a:solidFill>
                <a:latin typeface="+mn-lt"/>
              </a:rPr>
              <a:t>Bestaande indelingen van generieke (hbo)-vaardigheden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200" dirty="0" smtClean="0">
                <a:solidFill>
                  <a:srgbClr val="54B6C3"/>
                </a:solidFill>
                <a:latin typeface="+mn-lt"/>
              </a:rPr>
              <a:t>Vaardigheden aangemerkt in                 21st century skills en Ons Onderwijs 2032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200" dirty="0" smtClean="0">
                <a:solidFill>
                  <a:srgbClr val="54B6C3"/>
                </a:solidFill>
                <a:latin typeface="+mn-lt"/>
              </a:rPr>
              <a:t>Gecheckt: wat vinden HBO-docenten?</a:t>
            </a:r>
          </a:p>
          <a:p>
            <a:pPr lvl="1" algn="l">
              <a:lnSpc>
                <a:spcPct val="100000"/>
              </a:lnSpc>
            </a:pPr>
            <a:endParaRPr lang="nl-NL" sz="2200" dirty="0" smtClean="0">
              <a:solidFill>
                <a:srgbClr val="54B6C3"/>
              </a:solidFill>
              <a:latin typeface="+mn-lt"/>
            </a:endParaRPr>
          </a:p>
          <a:p>
            <a:pPr lvl="1" algn="l">
              <a:lnSpc>
                <a:spcPct val="100000"/>
              </a:lnSpc>
            </a:pPr>
            <a:r>
              <a:rPr lang="nl-NL" sz="2200" dirty="0" smtClean="0">
                <a:solidFill>
                  <a:srgbClr val="54B6C3"/>
                </a:solidFill>
                <a:latin typeface="+mn-lt"/>
              </a:rPr>
              <a:t>Op basis hiervan zijn 7 vaardigheden </a:t>
            </a:r>
            <a:r>
              <a:rPr lang="nl-NL" sz="2200" b="1" dirty="0" smtClean="0">
                <a:solidFill>
                  <a:srgbClr val="2A707A"/>
                </a:solidFill>
                <a:latin typeface="+mn-lt"/>
              </a:rPr>
              <a:t>vastgesteld </a:t>
            </a:r>
            <a:r>
              <a:rPr lang="nl-NL" sz="2200" dirty="0" smtClean="0">
                <a:solidFill>
                  <a:srgbClr val="54B6C3"/>
                </a:solidFill>
                <a:latin typeface="+mn-lt"/>
              </a:rPr>
              <a:t>en</a:t>
            </a:r>
            <a:r>
              <a:rPr lang="nl-NL" sz="2200" dirty="0" smtClean="0">
                <a:solidFill>
                  <a:srgbClr val="2A707A"/>
                </a:solidFill>
                <a:latin typeface="+mn-lt"/>
              </a:rPr>
              <a:t> </a:t>
            </a:r>
            <a:r>
              <a:rPr lang="nl-NL" sz="2200" b="1" dirty="0" smtClean="0">
                <a:solidFill>
                  <a:srgbClr val="2A707A"/>
                </a:solidFill>
                <a:latin typeface="+mn-lt"/>
              </a:rPr>
              <a:t>geoperationaliseerd </a:t>
            </a:r>
          </a:p>
          <a:p>
            <a:pPr marL="800100" lvl="1" indent="-342900" algn="l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nl-NL" sz="2200" b="1" dirty="0" smtClean="0">
                <a:solidFill>
                  <a:srgbClr val="2A707A"/>
                </a:solidFill>
                <a:latin typeface="+mn-lt"/>
                <a:sym typeface="Wingdings" panose="05000000000000000000" pitchFamily="2" charset="2"/>
              </a:rPr>
              <a:t>Binnenkort </a:t>
            </a:r>
            <a:r>
              <a:rPr lang="nl-NL" sz="2200" b="1" dirty="0">
                <a:solidFill>
                  <a:srgbClr val="2A707A"/>
                </a:solidFill>
                <a:latin typeface="+mn-lt"/>
                <a:sym typeface="Wingdings" panose="05000000000000000000" pitchFamily="2" charset="2"/>
              </a:rPr>
              <a:t>op </a:t>
            </a:r>
            <a:r>
              <a:rPr lang="nl-NL" sz="2200" b="1" dirty="0" smtClean="0">
                <a:solidFill>
                  <a:srgbClr val="2A707A"/>
                </a:solidFill>
                <a:latin typeface="+mn-lt"/>
                <a:sym typeface="Wingdings" panose="05000000000000000000" pitchFamily="2" charset="2"/>
              </a:rPr>
              <a:t>aansluiting-voho010.nl</a:t>
            </a:r>
            <a:endParaRPr lang="nl-NL" sz="2200" b="1" dirty="0" smtClean="0">
              <a:solidFill>
                <a:srgbClr val="2A707A"/>
              </a:solidFill>
              <a:latin typeface="+mn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2A707A"/>
              </a:solidFill>
              <a:latin typeface="+mn-lt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6855305" y="1839683"/>
            <a:ext cx="5064551" cy="3984173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4B6C3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B6C3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B6C3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B6C3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B6C3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dirty="0" smtClean="0">
              <a:solidFill>
                <a:srgbClr val="2A707A"/>
              </a:solidFill>
              <a:latin typeface="+mn-lt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nl-NL" dirty="0" smtClean="0">
                <a:solidFill>
                  <a:srgbClr val="54B6C3"/>
                </a:solidFill>
                <a:latin typeface="+mn-lt"/>
              </a:rPr>
              <a:t>Taalvaardigheid Nederlands</a:t>
            </a:r>
          </a:p>
          <a:p>
            <a:pPr marL="457200" indent="-457200" algn="l">
              <a:buFont typeface="+mj-lt"/>
              <a:buAutoNum type="arabicPeriod"/>
            </a:pPr>
            <a:r>
              <a:rPr lang="nl-NL" dirty="0" smtClean="0">
                <a:solidFill>
                  <a:srgbClr val="54B6C3"/>
                </a:solidFill>
                <a:latin typeface="+mn-lt"/>
              </a:rPr>
              <a:t>Taalvaardigheid Engels</a:t>
            </a:r>
          </a:p>
          <a:p>
            <a:pPr marL="457200" indent="-457200" algn="l">
              <a:buFont typeface="+mj-lt"/>
              <a:buAutoNum type="arabicPeriod"/>
            </a:pPr>
            <a:r>
              <a:rPr lang="nl-NL" dirty="0" smtClean="0">
                <a:solidFill>
                  <a:srgbClr val="54B6C3"/>
                </a:solidFill>
                <a:latin typeface="+mn-lt"/>
              </a:rPr>
              <a:t>Samenwerken</a:t>
            </a:r>
          </a:p>
          <a:p>
            <a:pPr marL="457200" indent="-457200" algn="l">
              <a:buFont typeface="+mj-lt"/>
              <a:buAutoNum type="arabicPeriod"/>
            </a:pPr>
            <a:r>
              <a:rPr lang="nl-NL" dirty="0" smtClean="0">
                <a:solidFill>
                  <a:srgbClr val="54B6C3"/>
                </a:solidFill>
                <a:latin typeface="+mn-lt"/>
              </a:rPr>
              <a:t>Studie- en informatievaardigheden</a:t>
            </a:r>
          </a:p>
          <a:p>
            <a:pPr marL="457200" indent="-457200" algn="l">
              <a:buFont typeface="+mj-lt"/>
              <a:buAutoNum type="arabicPeriod"/>
            </a:pPr>
            <a:r>
              <a:rPr lang="nl-NL" dirty="0" smtClean="0">
                <a:solidFill>
                  <a:srgbClr val="54B6C3"/>
                </a:solidFill>
                <a:latin typeface="+mn-lt"/>
              </a:rPr>
              <a:t>Probleemoplosvaardigheden</a:t>
            </a:r>
          </a:p>
          <a:p>
            <a:pPr marL="457200" indent="-457200" algn="l">
              <a:buFont typeface="+mj-lt"/>
              <a:buAutoNum type="arabicPeriod"/>
            </a:pPr>
            <a:r>
              <a:rPr lang="nl-NL" dirty="0" smtClean="0">
                <a:solidFill>
                  <a:srgbClr val="54B6C3"/>
                </a:solidFill>
                <a:latin typeface="+mn-lt"/>
              </a:rPr>
              <a:t>Digitale vaardigheden</a:t>
            </a:r>
          </a:p>
          <a:p>
            <a:pPr marL="457200" indent="-457200" algn="l">
              <a:buFont typeface="+mj-lt"/>
              <a:buAutoNum type="arabicPeriod"/>
            </a:pPr>
            <a:r>
              <a:rPr lang="nl-NL" dirty="0" smtClean="0">
                <a:solidFill>
                  <a:srgbClr val="54B6C3"/>
                </a:solidFill>
                <a:latin typeface="+mn-lt"/>
              </a:rPr>
              <a:t>Maatschappelijke vaardigheden</a:t>
            </a:r>
          </a:p>
        </p:txBody>
      </p:sp>
    </p:spTree>
    <p:extLst>
      <p:ext uri="{BB962C8B-B14F-4D97-AF65-F5344CB8AC3E}">
        <p14:creationId xmlns:p14="http://schemas.microsoft.com/office/powerpoint/2010/main" val="58450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25285" y="1067935"/>
            <a:ext cx="9144000" cy="499608"/>
          </a:xfrm>
        </p:spPr>
        <p:txBody>
          <a:bodyPr>
            <a:normAutofit fontScale="90000"/>
          </a:bodyPr>
          <a:lstStyle/>
          <a:p>
            <a:pPr algn="l"/>
            <a:r>
              <a:rPr lang="nl-NL" sz="3600" b="1" dirty="0" smtClean="0">
                <a:solidFill>
                  <a:srgbClr val="2A707A"/>
                </a:solidFill>
                <a:latin typeface="+mn-lt"/>
              </a:rPr>
              <a:t>Hoe hieraan werken?</a:t>
            </a:r>
            <a:endParaRPr lang="nl-NL" sz="3600" b="1" dirty="0">
              <a:solidFill>
                <a:srgbClr val="2A707A"/>
              </a:solidFill>
              <a:latin typeface="+mn-lt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925284" y="1685776"/>
            <a:ext cx="10391547" cy="4595281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4B6C3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B6C3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B6C3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B6C3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B6C3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54B6C3"/>
                </a:solidFill>
                <a:latin typeface="+mn-lt"/>
              </a:rPr>
              <a:t>Actieve rol voor leerlingen: zelf dingen doen!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54B6C3"/>
                </a:solidFill>
                <a:latin typeface="+mn-lt"/>
              </a:rPr>
              <a:t>Activerende werkvormen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54B6C3"/>
                </a:solidFill>
                <a:latin typeface="+mn-lt"/>
              </a:rPr>
              <a:t>Intrinsieke motivatie aanspreken door aan te sluiten op interesses en nieuwsgierigheid van leerlingen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54B6C3"/>
                </a:solidFill>
                <a:latin typeface="+mn-lt"/>
              </a:rPr>
              <a:t>Oefenen en (door)ontwikkelen gedurende hele VO-periode</a:t>
            </a:r>
          </a:p>
          <a:p>
            <a:pPr algn="l"/>
            <a:endParaRPr lang="nl-NL" sz="2400" dirty="0" smtClean="0">
              <a:solidFill>
                <a:srgbClr val="54B6C3"/>
              </a:solidFill>
              <a:latin typeface="+mn-lt"/>
            </a:endParaRPr>
          </a:p>
          <a:p>
            <a:pPr algn="l"/>
            <a:r>
              <a:rPr lang="nl-NL" sz="2400" dirty="0" smtClean="0">
                <a:solidFill>
                  <a:srgbClr val="54B6C3"/>
                </a:solidFill>
                <a:latin typeface="+mn-lt"/>
              </a:rPr>
              <a:t>Resultaat: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54B6C3"/>
                </a:solidFill>
                <a:latin typeface="+mn-lt"/>
              </a:rPr>
              <a:t>Betere </a:t>
            </a:r>
            <a:r>
              <a:rPr lang="nl-NL" sz="2400" dirty="0">
                <a:solidFill>
                  <a:srgbClr val="54B6C3"/>
                </a:solidFill>
                <a:latin typeface="+mn-lt"/>
              </a:rPr>
              <a:t>voorbereiding en aansluiting op </a:t>
            </a:r>
            <a:r>
              <a:rPr lang="nl-NL" sz="2400" b="1" dirty="0">
                <a:solidFill>
                  <a:srgbClr val="54B6C3"/>
                </a:solidFill>
                <a:latin typeface="+mn-lt"/>
              </a:rPr>
              <a:t>vervolgopleiding</a:t>
            </a:r>
            <a:r>
              <a:rPr lang="nl-NL" sz="2400" dirty="0">
                <a:solidFill>
                  <a:srgbClr val="54B6C3"/>
                </a:solidFill>
                <a:latin typeface="+mn-lt"/>
              </a:rPr>
              <a:t>, maar ook op functioneren in de </a:t>
            </a:r>
            <a:r>
              <a:rPr lang="nl-NL" sz="2400" b="1" dirty="0" smtClean="0">
                <a:solidFill>
                  <a:srgbClr val="54B6C3"/>
                </a:solidFill>
                <a:latin typeface="+mn-lt"/>
              </a:rPr>
              <a:t>samenleving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54B6C3"/>
                </a:solidFill>
                <a:latin typeface="+mn-lt"/>
              </a:rPr>
              <a:t>Onderwijs </a:t>
            </a:r>
            <a:r>
              <a:rPr lang="nl-NL" sz="2400" dirty="0">
                <a:solidFill>
                  <a:srgbClr val="54B6C3"/>
                </a:solidFill>
                <a:latin typeface="+mn-lt"/>
              </a:rPr>
              <a:t>kan </a:t>
            </a:r>
            <a:r>
              <a:rPr lang="nl-NL" sz="2400" b="1" dirty="0">
                <a:solidFill>
                  <a:srgbClr val="54B6C3"/>
                </a:solidFill>
                <a:latin typeface="+mn-lt"/>
              </a:rPr>
              <a:t>leuker, relevanter en uitdagender </a:t>
            </a:r>
            <a:r>
              <a:rPr lang="nl-NL" sz="2400" dirty="0">
                <a:solidFill>
                  <a:srgbClr val="54B6C3"/>
                </a:solidFill>
                <a:latin typeface="+mn-lt"/>
              </a:rPr>
              <a:t>worden voor leerlingen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2A707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424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84" y="2316163"/>
            <a:ext cx="2052621" cy="205262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611" y="1553630"/>
            <a:ext cx="1761598" cy="133491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57" y="1619464"/>
            <a:ext cx="1444633" cy="99356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752" y="4651298"/>
            <a:ext cx="1572638" cy="121300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531" y="4559865"/>
            <a:ext cx="1182526" cy="13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53144" y="1839684"/>
            <a:ext cx="10817597" cy="4354287"/>
          </a:xfrm>
        </p:spPr>
        <p:txBody>
          <a:bodyPr>
            <a:normAutofit/>
          </a:bodyPr>
          <a:lstStyle/>
          <a:p>
            <a:pPr lvl="1" algn="l">
              <a:lnSpc>
                <a:spcPct val="100000"/>
              </a:lnSpc>
            </a:pPr>
            <a:endParaRPr lang="nl-NL" sz="2200" dirty="0" smtClean="0">
              <a:solidFill>
                <a:srgbClr val="2A707A"/>
              </a:solidFill>
              <a:latin typeface="+mn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2A707A"/>
              </a:solidFill>
              <a:latin typeface="+mn-lt"/>
            </a:endParaRPr>
          </a:p>
        </p:txBody>
      </p:sp>
      <p:pic>
        <p:nvPicPr>
          <p:cNvPr id="2" name="thlznnXZS2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2016-2017: het jaar van ‘</a:t>
            </a:r>
            <a:r>
              <a:rPr lang="nl-NL" dirty="0" err="1"/>
              <a:t>Omtalen</a:t>
            </a:r>
            <a:r>
              <a:rPr lang="nl-NL" dirty="0"/>
              <a:t>’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solidFill>
                  <a:srgbClr val="54B6C3"/>
                </a:solidFill>
              </a:rPr>
              <a:t>Vakinhoudelijke aansluiting Nederlands/communicatie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853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Aandacht voor Nederlands</a:t>
            </a:r>
            <a:endParaRPr lang="nl-NL" dirty="0"/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315186">
            <a:off x="4956003" y="1507703"/>
            <a:ext cx="1950006" cy="24375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433">
            <a:off x="7702257" y="1071686"/>
            <a:ext cx="4006562" cy="296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03040">
            <a:off x="8132302" y="4732531"/>
            <a:ext cx="3760610" cy="138934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40303">
            <a:off x="151835" y="4311555"/>
            <a:ext cx="5733575" cy="1404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71667">
            <a:off x="769545" y="1051498"/>
            <a:ext cx="1520983" cy="290507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51835">
            <a:off x="2613079" y="1045904"/>
            <a:ext cx="1513809" cy="290797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977924">
            <a:off x="2640364" y="4576271"/>
            <a:ext cx="2207589" cy="200982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19620">
            <a:off x="5556788" y="5408073"/>
            <a:ext cx="2615179" cy="96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7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Aandacht voor Nederlands</a:t>
            </a:r>
            <a:endParaRPr lang="nl-NL" dirty="0"/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315186">
            <a:off x="4956003" y="1507703"/>
            <a:ext cx="1950006" cy="24375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433">
            <a:off x="7702257" y="1071686"/>
            <a:ext cx="4006562" cy="296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03040">
            <a:off x="8132302" y="4732531"/>
            <a:ext cx="3760610" cy="138934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40303">
            <a:off x="151835" y="4311555"/>
            <a:ext cx="5733575" cy="1404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71667">
            <a:off x="769545" y="1051498"/>
            <a:ext cx="1520983" cy="290507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51835">
            <a:off x="2613079" y="1045904"/>
            <a:ext cx="1513809" cy="290797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977924">
            <a:off x="2640364" y="4576271"/>
            <a:ext cx="2207589" cy="200982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19620">
            <a:off x="5556788" y="5408073"/>
            <a:ext cx="2615179" cy="967977"/>
          </a:xfrm>
          <a:prstGeom prst="rect">
            <a:avLst/>
          </a:prstGeom>
        </p:spPr>
      </p:pic>
      <p:sp>
        <p:nvSpPr>
          <p:cNvPr id="5" name="Vermenigvuldigen 4"/>
          <p:cNvSpPr/>
          <p:nvPr/>
        </p:nvSpPr>
        <p:spPr>
          <a:xfrm>
            <a:off x="1892173" y="669956"/>
            <a:ext cx="9569513" cy="618804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2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 smtClean="0"/>
              <a:t>5 acties</a:t>
            </a:r>
            <a:endParaRPr lang="nl-NL" sz="4400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1636" y="1874044"/>
            <a:ext cx="7239000" cy="390525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96" y="2678205"/>
            <a:ext cx="3168758" cy="178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ijl-rechts 5"/>
          <p:cNvSpPr/>
          <p:nvPr/>
        </p:nvSpPr>
        <p:spPr>
          <a:xfrm>
            <a:off x="3553228" y="35707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het werk met een opdracht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0273" y="3028361"/>
            <a:ext cx="2381250" cy="1162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53" y="1502241"/>
            <a:ext cx="2857500" cy="5905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587" y="1645116"/>
            <a:ext cx="3105150" cy="4476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493" y="5185322"/>
            <a:ext cx="2305050" cy="10858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1166" y="5153882"/>
            <a:ext cx="3257550" cy="81915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41531">
            <a:off x="9306343" y="2803439"/>
            <a:ext cx="2484744" cy="155798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3525" y="4892737"/>
            <a:ext cx="3223033" cy="194039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862982">
            <a:off x="334349" y="3437676"/>
            <a:ext cx="2955344" cy="1528934"/>
          </a:xfrm>
          <a:prstGeom prst="rect">
            <a:avLst/>
          </a:prstGeom>
        </p:spPr>
      </p:pic>
      <p:sp>
        <p:nvSpPr>
          <p:cNvPr id="16" name="Pijl-omhoog en -omlaag 15"/>
          <p:cNvSpPr/>
          <p:nvPr/>
        </p:nvSpPr>
        <p:spPr>
          <a:xfrm rot="18866425">
            <a:off x="3697322" y="1992761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ijl-omhoog en -omlaag 16"/>
          <p:cNvSpPr/>
          <p:nvPr/>
        </p:nvSpPr>
        <p:spPr>
          <a:xfrm rot="2718740">
            <a:off x="6987122" y="1980372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ijl-omhoog en -omlaag 19"/>
          <p:cNvSpPr/>
          <p:nvPr/>
        </p:nvSpPr>
        <p:spPr>
          <a:xfrm rot="19059697">
            <a:off x="6950657" y="4031216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ijl-omhoog en -omlaag 20"/>
          <p:cNvSpPr/>
          <p:nvPr/>
        </p:nvSpPr>
        <p:spPr>
          <a:xfrm rot="2645454">
            <a:off x="3714986" y="4050063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4841163" y="1041149"/>
            <a:ext cx="17076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Handreiking docenten Nederlands bovenbouw vo en propedeuse hbo met checklist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315101" y="2172832"/>
            <a:ext cx="2555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Handreiking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leerlingen 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 en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studenten 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hbo schrijf-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leesvaardigheid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9915422" y="226337"/>
            <a:ext cx="2144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Handreiking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docenten 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PWS en docenten hbo 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onderzoeksmodules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120928" y="5263485"/>
            <a:ext cx="14575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Handreiking  vakdocenten vo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hbo, film en 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TOLkaart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7414788" y="5973032"/>
            <a:ext cx="4644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 vo- en hbo-vragenlijst: inventariseren stand van zaken en behoeftes peilen docenten Nederlands/communicatie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Rechte verbindingslijn met pijl 37"/>
          <p:cNvCxnSpPr/>
          <p:nvPr/>
        </p:nvCxnSpPr>
        <p:spPr>
          <a:xfrm flipV="1">
            <a:off x="9154589" y="1323770"/>
            <a:ext cx="760834" cy="178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/>
          <p:nvPr/>
        </p:nvCxnSpPr>
        <p:spPr>
          <a:xfrm flipH="1" flipV="1">
            <a:off x="5916410" y="2525568"/>
            <a:ext cx="131306" cy="425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/>
          <p:cNvCxnSpPr/>
          <p:nvPr/>
        </p:nvCxnSpPr>
        <p:spPr>
          <a:xfrm flipH="1">
            <a:off x="2218272" y="2257663"/>
            <a:ext cx="1114218" cy="54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flipH="1">
            <a:off x="1086417" y="6391747"/>
            <a:ext cx="1186003" cy="135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met pijl 54"/>
          <p:cNvCxnSpPr/>
          <p:nvPr/>
        </p:nvCxnSpPr>
        <p:spPr>
          <a:xfrm>
            <a:off x="10628767" y="5794218"/>
            <a:ext cx="218714" cy="262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5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Deadline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5981" y="1476375"/>
            <a:ext cx="5388409" cy="323142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249377" y="3032910"/>
            <a:ext cx="1593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Juni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9488031" y="3096285"/>
            <a:ext cx="161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eptember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490519" y="5258759"/>
            <a:ext cx="239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Studiejaar 2017-2018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Docentenuitwisseling en informatievoorziening: eerste uitkomsten vo vaksectie Nederlands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5" name="Afgeronde rechthoek 4"/>
          <p:cNvSpPr/>
          <p:nvPr/>
        </p:nvSpPr>
        <p:spPr>
          <a:xfrm>
            <a:off x="838200" y="2372008"/>
            <a:ext cx="20317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ruk op sectie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3771146" y="2136618"/>
            <a:ext cx="222715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coördinator taalbeleid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6899495" y="2793267"/>
            <a:ext cx="15571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PWS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8854288" y="1928388"/>
            <a:ext cx="2254313" cy="11950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coördinator PWS,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andleiding, rapportage en presenteren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8854287" y="3413155"/>
            <a:ext cx="3132181" cy="1068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andacht: beoordeling, (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onderzoeks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)vaardighedenlijn, onderzoeksfasen, website HR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9165909" y="4861438"/>
            <a:ext cx="214567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methodes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5998298" y="4761577"/>
            <a:ext cx="2650806" cy="14153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ondelinge vaardigheid: - betoog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chrijfvaardigheid: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betoog/beschouwing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3281339" y="4962276"/>
            <a:ext cx="2305569" cy="1013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docentenuitwisseling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838200" y="4182156"/>
            <a:ext cx="2031749" cy="1358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onferentie op thema: taalbeleid, 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schrijfvaardgheid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 toetsing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ijl-omlaag 13"/>
          <p:cNvSpPr/>
          <p:nvPr/>
        </p:nvSpPr>
        <p:spPr>
          <a:xfrm rot="15513164">
            <a:off x="3131233" y="2390659"/>
            <a:ext cx="484632" cy="48764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jl-rechts 14"/>
          <p:cNvSpPr/>
          <p:nvPr/>
        </p:nvSpPr>
        <p:spPr>
          <a:xfrm rot="1551205">
            <a:off x="6167834" y="2488177"/>
            <a:ext cx="644030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Rechte verbindingslijn met pijl 16"/>
          <p:cNvCxnSpPr/>
          <p:nvPr/>
        </p:nvCxnSpPr>
        <p:spPr>
          <a:xfrm flipV="1">
            <a:off x="8102851" y="2489703"/>
            <a:ext cx="579421" cy="172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>
            <a:off x="8211493" y="3802455"/>
            <a:ext cx="570368" cy="217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jl-omlaag 22"/>
          <p:cNvSpPr/>
          <p:nvPr/>
        </p:nvSpPr>
        <p:spPr>
          <a:xfrm rot="18448036">
            <a:off x="8108941" y="3561477"/>
            <a:ext cx="484632" cy="157497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Pijl-rechts 23"/>
          <p:cNvSpPr/>
          <p:nvPr/>
        </p:nvSpPr>
        <p:spPr>
          <a:xfrm rot="10800000">
            <a:off x="8691324" y="5114013"/>
            <a:ext cx="357565" cy="484632"/>
          </a:xfrm>
          <a:prstGeom prst="rightArrow">
            <a:avLst>
              <a:gd name="adj1" fmla="val 46264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Pijl-rechts 24"/>
          <p:cNvSpPr/>
          <p:nvPr/>
        </p:nvSpPr>
        <p:spPr>
          <a:xfrm rot="10800000">
            <a:off x="5648800" y="5114013"/>
            <a:ext cx="307278" cy="57724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Pijl-rechts 25"/>
          <p:cNvSpPr/>
          <p:nvPr/>
        </p:nvSpPr>
        <p:spPr>
          <a:xfrm rot="10800000">
            <a:off x="2901848" y="4943228"/>
            <a:ext cx="333805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59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‘</a:t>
            </a:r>
            <a:r>
              <a:rPr lang="nl-NL" dirty="0" err="1" smtClean="0"/>
              <a:t>Omtalen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354" y="2066525"/>
            <a:ext cx="5715000" cy="381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211" y="2128437"/>
            <a:ext cx="29146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Workshops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54B6C3"/>
                </a:solidFill>
              </a:rPr>
              <a:t>Inclusief (en) </a:t>
            </a:r>
            <a:r>
              <a:rPr lang="nl-NL" dirty="0" err="1" smtClean="0">
                <a:solidFill>
                  <a:srgbClr val="54B6C3"/>
                </a:solidFill>
              </a:rPr>
              <a:t>taalontwikkelend</a:t>
            </a:r>
            <a:r>
              <a:rPr lang="nl-NL" dirty="0" smtClean="0">
                <a:solidFill>
                  <a:srgbClr val="54B6C3"/>
                </a:solidFill>
              </a:rPr>
              <a:t> lesgeven</a:t>
            </a:r>
          </a:p>
          <a:p>
            <a:r>
              <a:rPr lang="nl-NL" dirty="0" smtClean="0">
                <a:solidFill>
                  <a:srgbClr val="54B6C3"/>
                </a:solidFill>
              </a:rPr>
              <a:t>Profielwerkstuk (PWS)</a:t>
            </a:r>
          </a:p>
          <a:p>
            <a:endParaRPr lang="nl-NL" dirty="0">
              <a:solidFill>
                <a:srgbClr val="54B6C3"/>
              </a:solidFill>
            </a:endParaRPr>
          </a:p>
          <a:p>
            <a:r>
              <a:rPr lang="nl-NL" dirty="0" smtClean="0">
                <a:solidFill>
                  <a:srgbClr val="54B6C3"/>
                </a:solidFill>
              </a:rPr>
              <a:t>Contact: Ellis </a:t>
            </a:r>
            <a:r>
              <a:rPr lang="nl-NL" dirty="0" err="1" smtClean="0">
                <a:solidFill>
                  <a:srgbClr val="54B6C3"/>
                </a:solidFill>
              </a:rPr>
              <a:t>Wertenbroek</a:t>
            </a:r>
            <a:r>
              <a:rPr lang="nl-NL" dirty="0" smtClean="0">
                <a:solidFill>
                  <a:srgbClr val="54B6C3"/>
                </a:solidFill>
              </a:rPr>
              <a:t> (</a:t>
            </a:r>
            <a:r>
              <a:rPr lang="nl-NL" dirty="0" smtClean="0">
                <a:solidFill>
                  <a:srgbClr val="54B6C3"/>
                </a:solidFill>
                <a:hlinkClick r:id="rId2"/>
              </a:rPr>
              <a:t>e.j.m.wertenbroek@hr.nl</a:t>
            </a:r>
            <a:r>
              <a:rPr lang="nl-NL" dirty="0" smtClean="0">
                <a:solidFill>
                  <a:srgbClr val="54B6C3"/>
                </a:solidFill>
              </a:rPr>
              <a:t>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61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De Rotterdamse doorstroommonitor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667" y="3819456"/>
            <a:ext cx="1444633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9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>
              <a:solidFill>
                <a:srgbClr val="54B6C3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262594"/>
              </p:ext>
            </p:extLst>
          </p:nvPr>
        </p:nvGraphicFramePr>
        <p:xfrm>
          <a:off x="2888118" y="1185328"/>
          <a:ext cx="5727700" cy="548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3" imgW="5727171" imgH="5482289" progId="Word.Document.12">
                  <p:embed/>
                </p:oleObj>
              </mc:Choice>
              <mc:Fallback>
                <p:oleObj name="Document" r:id="rId3" imgW="5727171" imgH="54822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8118" y="1185328"/>
                        <a:ext cx="5727700" cy="548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73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stroomt het?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554" y="1092631"/>
            <a:ext cx="7048842" cy="56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stroomt het?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21" y="1092631"/>
            <a:ext cx="7021307" cy="56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Toezicht VO 2017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b="1" dirty="0" smtClean="0">
                <a:solidFill>
                  <a:srgbClr val="54B6C3"/>
                </a:solidFill>
              </a:rPr>
              <a:t>Onderwijsresultaten</a:t>
            </a:r>
          </a:p>
          <a:p>
            <a:pPr marL="0" indent="0">
              <a:buNone/>
            </a:pPr>
            <a:r>
              <a:rPr lang="nl-NL" sz="3600" b="1" dirty="0" smtClean="0">
                <a:solidFill>
                  <a:srgbClr val="54B6C3"/>
                </a:solidFill>
              </a:rPr>
              <a:t> </a:t>
            </a:r>
          </a:p>
          <a:p>
            <a:pPr marL="0" indent="0">
              <a:buNone/>
            </a:pPr>
            <a:r>
              <a:rPr lang="nl-NL" sz="3600" dirty="0" smtClean="0">
                <a:solidFill>
                  <a:srgbClr val="54B6C3"/>
                </a:solidFill>
              </a:rPr>
              <a:t>Indicator: vervolgsucces (OR3)</a:t>
            </a:r>
          </a:p>
          <a:p>
            <a:pPr marL="0" indent="0">
              <a:buNone/>
            </a:pPr>
            <a:endParaRPr lang="nl-NL" sz="3600" i="1" dirty="0" smtClean="0">
              <a:solidFill>
                <a:srgbClr val="54B6C3"/>
              </a:solidFill>
            </a:endParaRPr>
          </a:p>
          <a:p>
            <a:pPr marL="0" indent="0">
              <a:buNone/>
            </a:pPr>
            <a:r>
              <a:rPr lang="nl-NL" sz="3600" i="1" dirty="0" smtClean="0">
                <a:solidFill>
                  <a:srgbClr val="54B6C3"/>
                </a:solidFill>
              </a:rPr>
              <a:t>‘De </a:t>
            </a:r>
            <a:r>
              <a:rPr lang="nl-NL" sz="3600" i="1" dirty="0">
                <a:solidFill>
                  <a:srgbClr val="54B6C3"/>
                </a:solidFill>
              </a:rPr>
              <a:t>bestemming van de leerlingen na het verlaten van de school is bekend en voldoet ten minste aan de verwachtingen van de school</a:t>
            </a:r>
            <a:r>
              <a:rPr lang="nl-NL" sz="3600" i="1" dirty="0" smtClean="0">
                <a:solidFill>
                  <a:srgbClr val="54B6C3"/>
                </a:solidFill>
              </a:rPr>
              <a:t>.’</a:t>
            </a:r>
            <a:r>
              <a:rPr lang="nl-NL" sz="3600" dirty="0" smtClean="0">
                <a:solidFill>
                  <a:srgbClr val="54B6C3"/>
                </a:solidFill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66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70882" y="477695"/>
            <a:ext cx="6935492" cy="538258"/>
          </a:xfrm>
        </p:spPr>
        <p:txBody>
          <a:bodyPr/>
          <a:lstStyle/>
          <a:p>
            <a:r>
              <a:rPr lang="nl-NL" b="1" dirty="0" smtClean="0"/>
              <a:t>Rotterdamse Doorstroomdata</a:t>
            </a:r>
            <a:endParaRPr lang="nl-NL" b="1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947" y="1476375"/>
            <a:ext cx="9550106" cy="4700588"/>
          </a:xfrm>
        </p:spPr>
      </p:pic>
    </p:spTree>
    <p:extLst>
      <p:ext uri="{BB962C8B-B14F-4D97-AF65-F5344CB8AC3E}">
        <p14:creationId xmlns:p14="http://schemas.microsoft.com/office/powerpoint/2010/main" val="13974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Doorstroomdata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i="1" dirty="0" smtClean="0"/>
              <a:t>‘</a:t>
            </a:r>
            <a:r>
              <a:rPr lang="nl-NL" i="1" dirty="0" smtClean="0">
                <a:solidFill>
                  <a:srgbClr val="54B6C3"/>
                </a:solidFill>
              </a:rPr>
              <a:t>Een sleutel </a:t>
            </a:r>
            <a:r>
              <a:rPr lang="nl-NL" i="1" dirty="0">
                <a:solidFill>
                  <a:srgbClr val="54B6C3"/>
                </a:solidFill>
              </a:rPr>
              <a:t>voor het verbeteren van de doorstroom </a:t>
            </a:r>
            <a:r>
              <a:rPr lang="nl-NL" i="1" dirty="0" smtClean="0">
                <a:solidFill>
                  <a:srgbClr val="54B6C3"/>
                </a:solidFill>
              </a:rPr>
              <a:t>zit </a:t>
            </a:r>
            <a:r>
              <a:rPr lang="nl-NL" i="1" dirty="0">
                <a:solidFill>
                  <a:srgbClr val="54B6C3"/>
                </a:solidFill>
              </a:rPr>
              <a:t>in het delen van informatie en het voeren van het gesprek over deze informatie. </a:t>
            </a:r>
            <a:r>
              <a:rPr lang="nl-NL" i="1" dirty="0" smtClean="0">
                <a:solidFill>
                  <a:srgbClr val="54B6C3"/>
                </a:solidFill>
              </a:rPr>
              <a:t>Doorstroominformatie </a:t>
            </a:r>
            <a:r>
              <a:rPr lang="nl-NL" i="1" dirty="0">
                <a:solidFill>
                  <a:srgbClr val="54B6C3"/>
                </a:solidFill>
              </a:rPr>
              <a:t>roept </a:t>
            </a:r>
            <a:r>
              <a:rPr lang="nl-NL" i="1" dirty="0" smtClean="0">
                <a:solidFill>
                  <a:srgbClr val="54B6C3"/>
                </a:solidFill>
              </a:rPr>
              <a:t>vragen </a:t>
            </a:r>
            <a:r>
              <a:rPr lang="nl-NL" i="1" dirty="0">
                <a:solidFill>
                  <a:srgbClr val="54B6C3"/>
                </a:solidFill>
              </a:rPr>
              <a:t>op. Deze vragen helpen vo-scholen en instellingen voor het vervolgonderwijs om </a:t>
            </a:r>
            <a:r>
              <a:rPr lang="nl-NL" i="1" dirty="0" smtClean="0">
                <a:solidFill>
                  <a:srgbClr val="54B6C3"/>
                </a:solidFill>
              </a:rPr>
              <a:t>r </a:t>
            </a:r>
            <a:r>
              <a:rPr lang="nl-NL" i="1" dirty="0">
                <a:solidFill>
                  <a:srgbClr val="54B6C3"/>
                </a:solidFill>
              </a:rPr>
              <a:t>het gesprek </a:t>
            </a:r>
            <a:r>
              <a:rPr lang="nl-NL" i="1" dirty="0" smtClean="0">
                <a:solidFill>
                  <a:srgbClr val="54B6C3"/>
                </a:solidFill>
              </a:rPr>
              <a:t>te voeren </a:t>
            </a:r>
            <a:r>
              <a:rPr lang="nl-NL" i="1" dirty="0">
                <a:solidFill>
                  <a:srgbClr val="54B6C3"/>
                </a:solidFill>
              </a:rPr>
              <a:t>over zaken als </a:t>
            </a:r>
            <a:r>
              <a:rPr lang="nl-NL" i="1" dirty="0" smtClean="0">
                <a:solidFill>
                  <a:srgbClr val="54B6C3"/>
                </a:solidFill>
              </a:rPr>
              <a:t>voorbereiding en vakinhoudelijke </a:t>
            </a:r>
            <a:r>
              <a:rPr lang="nl-NL" i="1" dirty="0">
                <a:solidFill>
                  <a:srgbClr val="54B6C3"/>
                </a:solidFill>
              </a:rPr>
              <a:t>aansluiting</a:t>
            </a:r>
            <a:r>
              <a:rPr lang="nl-NL" i="1" dirty="0" smtClean="0">
                <a:solidFill>
                  <a:srgbClr val="54B6C3"/>
                </a:solidFill>
              </a:rPr>
              <a:t>.’</a:t>
            </a:r>
          </a:p>
        </p:txBody>
      </p:sp>
    </p:spTree>
    <p:extLst>
      <p:ext uri="{BB962C8B-B14F-4D97-AF65-F5344CB8AC3E}">
        <p14:creationId xmlns:p14="http://schemas.microsoft.com/office/powerpoint/2010/main" val="344915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Wiskunde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59" y="3857012"/>
            <a:ext cx="1761598" cy="13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1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638</Words>
  <Application>Microsoft Office PowerPoint</Application>
  <PresentationFormat>Breedbeeld</PresentationFormat>
  <Paragraphs>140</Paragraphs>
  <Slides>30</Slides>
  <Notes>2</Notes>
  <HiddenSlides>0</HiddenSlides>
  <MMClips>1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Verdana</vt:lpstr>
      <vt:lpstr>Wingdings</vt:lpstr>
      <vt:lpstr>Office Theme</vt:lpstr>
      <vt:lpstr>Kantoorthema</vt:lpstr>
      <vt:lpstr>Document</vt:lpstr>
      <vt:lpstr>‘Samen werken aan een betere aansluiting vo-hbo’</vt:lpstr>
      <vt:lpstr>PowerPoint-presentatie</vt:lpstr>
      <vt:lpstr>De Rotterdamse doorstroommonitor</vt:lpstr>
      <vt:lpstr>Hoe stroomt het?</vt:lpstr>
      <vt:lpstr>Hoe stroomt het?</vt:lpstr>
      <vt:lpstr>Toezicht VO 2017</vt:lpstr>
      <vt:lpstr>Rotterdamse Doorstroomdata</vt:lpstr>
      <vt:lpstr>Doorstroomdata</vt:lpstr>
      <vt:lpstr>Wiskunde </vt:lpstr>
      <vt:lpstr>LOB-cv: stand van zaken </vt:lpstr>
      <vt:lpstr>PowerPoint-presentatie</vt:lpstr>
      <vt:lpstr>Deelnemende scholen instellingen</vt:lpstr>
      <vt:lpstr>Deelnemende scholen instellingen</vt:lpstr>
      <vt:lpstr>Met oog op morgen… </vt:lpstr>
      <vt:lpstr>De Rotterdamse business case</vt:lpstr>
      <vt:lpstr>De Fietsende Hollander</vt:lpstr>
      <vt:lpstr>HBO-vaardigheden</vt:lpstr>
      <vt:lpstr>Welke vaardigheden gaat het om?</vt:lpstr>
      <vt:lpstr>Hoe hieraan werken?</vt:lpstr>
      <vt:lpstr>PowerPoint-presentatie</vt:lpstr>
      <vt:lpstr>2016-2017: het jaar van ‘Omtalen’</vt:lpstr>
      <vt:lpstr>Aandacht voor Nederlands</vt:lpstr>
      <vt:lpstr>Aandacht voor Nederlands</vt:lpstr>
      <vt:lpstr>5 acties</vt:lpstr>
      <vt:lpstr>Aan het werk met een opdracht</vt:lpstr>
      <vt:lpstr>Deadline</vt:lpstr>
      <vt:lpstr>Docentenuitwisseling en informatievoorziening: eerste uitkomsten vo vaksectie Nederlands</vt:lpstr>
      <vt:lpstr>‘Omtalen’</vt:lpstr>
      <vt:lpstr>Workshops</vt:lpstr>
      <vt:lpstr>Programma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Bok, D.</dc:creator>
  <cp:lastModifiedBy>Stibbe, H. (Hilke)</cp:lastModifiedBy>
  <cp:revision>85</cp:revision>
  <cp:lastPrinted>2017-04-13T11:02:39Z</cp:lastPrinted>
  <dcterms:created xsi:type="dcterms:W3CDTF">2016-04-12T15:17:54Z</dcterms:created>
  <dcterms:modified xsi:type="dcterms:W3CDTF">2017-04-13T11:50:15Z</dcterms:modified>
</cp:coreProperties>
</file>