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85" r:id="rId5"/>
    <p:sldId id="277" r:id="rId6"/>
    <p:sldId id="278" r:id="rId7"/>
    <p:sldId id="286" r:id="rId8"/>
    <p:sldId id="270" r:id="rId9"/>
    <p:sldId id="271" r:id="rId10"/>
    <p:sldId id="272" r:id="rId11"/>
    <p:sldId id="275" r:id="rId12"/>
    <p:sldId id="274" r:id="rId13"/>
    <p:sldId id="280" r:id="rId14"/>
    <p:sldId id="282" r:id="rId15"/>
    <p:sldId id="283" r:id="rId16"/>
    <p:sldId id="284" r:id="rId17"/>
    <p:sldId id="281" r:id="rId18"/>
    <p:sldId id="267"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54B6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BD1C8-AAA8-41A0-AD31-CCAC190725B3}" v="2" dt="2019-10-10T13:59:33.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172" autoAdjust="0"/>
  </p:normalViewPr>
  <p:slideViewPr>
    <p:cSldViewPr snapToGrid="0">
      <p:cViewPr>
        <p:scale>
          <a:sx n="100" d="100"/>
          <a:sy n="100" d="100"/>
        </p:scale>
        <p:origin x="41" y="1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9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jger-den Hartog, R.E. (Renske)" userId="3185ba3e-05a6-478b-8bf8-80a81f2ffb19" providerId="ADAL" clId="{CA8BD1C8-AAA8-41A0-AD31-CCAC190725B3}"/>
    <pc:docChg chg="custSel modSld">
      <pc:chgData name="Krijger-den Hartog, R.E. (Renske)" userId="3185ba3e-05a6-478b-8bf8-80a81f2ffb19" providerId="ADAL" clId="{CA8BD1C8-AAA8-41A0-AD31-CCAC190725B3}" dt="2019-10-10T14:00:02.799" v="123" actId="20577"/>
      <pc:docMkLst>
        <pc:docMk/>
      </pc:docMkLst>
      <pc:sldChg chg="modSp">
        <pc:chgData name="Krijger-den Hartog, R.E. (Renske)" userId="3185ba3e-05a6-478b-8bf8-80a81f2ffb19" providerId="ADAL" clId="{CA8BD1C8-AAA8-41A0-AD31-CCAC190725B3}" dt="2019-10-10T14:00:02.799" v="123" actId="20577"/>
        <pc:sldMkLst>
          <pc:docMk/>
          <pc:sldMk cId="2718854431" sldId="280"/>
        </pc:sldMkLst>
        <pc:spChg chg="mod">
          <ac:chgData name="Krijger-den Hartog, R.E. (Renske)" userId="3185ba3e-05a6-478b-8bf8-80a81f2ffb19" providerId="ADAL" clId="{CA8BD1C8-AAA8-41A0-AD31-CCAC190725B3}" dt="2019-10-10T14:00:02.799" v="123" actId="20577"/>
          <ac:spMkLst>
            <pc:docMk/>
            <pc:sldMk cId="2718854431" sldId="280"/>
            <ac:spMk id="5" creationId="{00000000-0000-0000-0000-000000000000}"/>
          </ac:spMkLst>
        </pc:spChg>
      </pc:sldChg>
      <pc:sldChg chg="delSp modSp">
        <pc:chgData name="Krijger-den Hartog, R.E. (Renske)" userId="3185ba3e-05a6-478b-8bf8-80a81f2ffb19" providerId="ADAL" clId="{CA8BD1C8-AAA8-41A0-AD31-CCAC190725B3}" dt="2019-10-10T13:59:23.036" v="69" actId="5793"/>
        <pc:sldMkLst>
          <pc:docMk/>
          <pc:sldMk cId="2625356595" sldId="281"/>
        </pc:sldMkLst>
        <pc:spChg chg="mod">
          <ac:chgData name="Krijger-den Hartog, R.E. (Renske)" userId="3185ba3e-05a6-478b-8bf8-80a81f2ffb19" providerId="ADAL" clId="{CA8BD1C8-AAA8-41A0-AD31-CCAC190725B3}" dt="2019-10-10T13:59:23.036" v="69" actId="5793"/>
          <ac:spMkLst>
            <pc:docMk/>
            <pc:sldMk cId="2625356595" sldId="281"/>
            <ac:spMk id="5" creationId="{00000000-0000-0000-0000-000000000000}"/>
          </ac:spMkLst>
        </pc:spChg>
        <pc:picChg chg="del">
          <ac:chgData name="Krijger-den Hartog, R.E. (Renske)" userId="3185ba3e-05a6-478b-8bf8-80a81f2ffb19" providerId="ADAL" clId="{CA8BD1C8-AAA8-41A0-AD31-CCAC190725B3}" dt="2019-10-10T13:59:16.439" v="40" actId="478"/>
          <ac:picMkLst>
            <pc:docMk/>
            <pc:sldMk cId="2625356595" sldId="281"/>
            <ac:picMk id="6" creationId="{26DD6FAD-FFBE-4135-B809-139D215D0081}"/>
          </ac:picMkLst>
        </pc:picChg>
      </pc:sldChg>
      <pc:sldChg chg="modSp">
        <pc:chgData name="Krijger-den Hartog, R.E. (Renske)" userId="3185ba3e-05a6-478b-8bf8-80a81f2ffb19" providerId="ADAL" clId="{CA8BD1C8-AAA8-41A0-AD31-CCAC190725B3}" dt="2019-10-10T11:19:07.441" v="25" actId="20577"/>
        <pc:sldMkLst>
          <pc:docMk/>
          <pc:sldMk cId="2399736547" sldId="285"/>
        </pc:sldMkLst>
        <pc:spChg chg="mod">
          <ac:chgData name="Krijger-den Hartog, R.E. (Renske)" userId="3185ba3e-05a6-478b-8bf8-80a81f2ffb19" providerId="ADAL" clId="{CA8BD1C8-AAA8-41A0-AD31-CCAC190725B3}" dt="2019-10-10T11:19:07.441" v="25" actId="20577"/>
          <ac:spMkLst>
            <pc:docMk/>
            <pc:sldMk cId="2399736547" sldId="285"/>
            <ac:spMk id="3" creationId="{00000000-0000-0000-0000-000000000000}"/>
          </ac:spMkLst>
        </pc:spChg>
      </pc:sldChg>
    </pc:docChg>
  </pc:docChgLst>
  <pc:docChgLst>
    <pc:chgData name="Krijger-den Hartog, R.E. (Renske)" userId="3185ba3e-05a6-478b-8bf8-80a81f2ffb19" providerId="ADAL" clId="{AB3E4F38-6A53-4A12-847D-0925BAB9080A}"/>
    <pc:docChg chg="modSld">
      <pc:chgData name="Krijger-den Hartog, R.E. (Renske)" userId="3185ba3e-05a6-478b-8bf8-80a81f2ffb19" providerId="ADAL" clId="{AB3E4F38-6A53-4A12-847D-0925BAB9080A}" dt="2019-10-10T09:11:57.389" v="13" actId="20577"/>
      <pc:docMkLst>
        <pc:docMk/>
      </pc:docMkLst>
      <pc:sldChg chg="modSp">
        <pc:chgData name="Krijger-den Hartog, R.E. (Renske)" userId="3185ba3e-05a6-478b-8bf8-80a81f2ffb19" providerId="ADAL" clId="{AB3E4F38-6A53-4A12-847D-0925BAB9080A}" dt="2019-10-10T09:11:57.389" v="13" actId="20577"/>
        <pc:sldMkLst>
          <pc:docMk/>
          <pc:sldMk cId="2625356595" sldId="281"/>
        </pc:sldMkLst>
        <pc:spChg chg="mod">
          <ac:chgData name="Krijger-den Hartog, R.E. (Renske)" userId="3185ba3e-05a6-478b-8bf8-80a81f2ffb19" providerId="ADAL" clId="{AB3E4F38-6A53-4A12-847D-0925BAB9080A}" dt="2019-10-10T09:11:57.389" v="13" actId="20577"/>
          <ac:spMkLst>
            <pc:docMk/>
            <pc:sldMk cId="2625356595" sldId="281"/>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58F99-B2A5-4652-9605-1F55BC291FDD}" type="datetimeFigureOut">
              <a:rPr lang="nl-NL" smtClean="0"/>
              <a:t>10-10-2019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2F03E-C1F2-4EAA-B20C-388F7508F136}" type="slidenum">
              <a:rPr lang="nl-NL" smtClean="0"/>
              <a:t>‹nr.›</a:t>
            </a:fld>
            <a:endParaRPr lang="nl-NL"/>
          </a:p>
        </p:txBody>
      </p:sp>
    </p:spTree>
    <p:extLst>
      <p:ext uri="{BB962C8B-B14F-4D97-AF65-F5344CB8AC3E}">
        <p14:creationId xmlns:p14="http://schemas.microsoft.com/office/powerpoint/2010/main" val="4022573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Renske</a:t>
            </a:r>
          </a:p>
        </p:txBody>
      </p:sp>
      <p:sp>
        <p:nvSpPr>
          <p:cNvPr id="4" name="Tijdelijke aanduiding voor dianummer 3"/>
          <p:cNvSpPr>
            <a:spLocks noGrp="1"/>
          </p:cNvSpPr>
          <p:nvPr>
            <p:ph type="sldNum" sz="quarter" idx="10"/>
          </p:nvPr>
        </p:nvSpPr>
        <p:spPr/>
        <p:txBody>
          <a:bodyPr/>
          <a:lstStyle/>
          <a:p>
            <a:fld id="{0142F03E-C1F2-4EAA-B20C-388F7508F136}" type="slidenum">
              <a:rPr lang="nl-NL" smtClean="0"/>
              <a:t>1</a:t>
            </a:fld>
            <a:endParaRPr lang="nl-NL"/>
          </a:p>
        </p:txBody>
      </p:sp>
    </p:spTree>
    <p:extLst>
      <p:ext uri="{BB962C8B-B14F-4D97-AF65-F5344CB8AC3E}">
        <p14:creationId xmlns:p14="http://schemas.microsoft.com/office/powerpoint/2010/main" val="349902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 </a:t>
            </a:r>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10</a:t>
            </a:fld>
            <a:endParaRPr lang="nl-NL" dirty="0"/>
          </a:p>
        </p:txBody>
      </p:sp>
    </p:spTree>
    <p:extLst>
      <p:ext uri="{BB962C8B-B14F-4D97-AF65-F5344CB8AC3E}">
        <p14:creationId xmlns:p14="http://schemas.microsoft.com/office/powerpoint/2010/main" val="240855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 </a:t>
            </a:r>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11</a:t>
            </a:fld>
            <a:endParaRPr lang="nl-NL" dirty="0"/>
          </a:p>
        </p:txBody>
      </p:sp>
    </p:spTree>
    <p:extLst>
      <p:ext uri="{BB962C8B-B14F-4D97-AF65-F5344CB8AC3E}">
        <p14:creationId xmlns:p14="http://schemas.microsoft.com/office/powerpoint/2010/main" val="767348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12</a:t>
            </a:fld>
            <a:endParaRPr lang="nl-NL" dirty="0"/>
          </a:p>
        </p:txBody>
      </p:sp>
    </p:spTree>
    <p:extLst>
      <p:ext uri="{BB962C8B-B14F-4D97-AF65-F5344CB8AC3E}">
        <p14:creationId xmlns:p14="http://schemas.microsoft.com/office/powerpoint/2010/main" val="11351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Arial" panose="020B0604020202020204" pitchFamily="34" charset="0"/>
                <a:cs typeface="Arial" panose="020B0604020202020204" pitchFamily="34" charset="0"/>
              </a:rPr>
              <a:t>Ik hoop jullie zo voldoende te hebben geïnformeerd</a:t>
            </a:r>
            <a:r>
              <a:rPr lang="nl-NL" sz="1200" baseline="0" dirty="0">
                <a:latin typeface="Arial" panose="020B0604020202020204" pitchFamily="34" charset="0"/>
                <a:cs typeface="Arial" panose="020B0604020202020204" pitchFamily="34" charset="0"/>
              </a:rPr>
              <a:t> over </a:t>
            </a:r>
            <a:r>
              <a:rPr lang="nl-NL" sz="1200" dirty="0">
                <a:latin typeface="Arial" panose="020B0604020202020204" pitchFamily="34" charset="0"/>
                <a:cs typeface="Arial" panose="020B0604020202020204" pitchFamily="34" charset="0"/>
              </a:rPr>
              <a:t>SOK en de mentortraining die als methode een belangrijk onderdeel zijn van de optimalisatie van het studiekeuzeproces initieel bij de HU.</a:t>
            </a:r>
          </a:p>
          <a:p>
            <a:r>
              <a:rPr lang="nl-NL" sz="1200" dirty="0">
                <a:latin typeface="Arial" panose="020B0604020202020204" pitchFamily="34" charset="0"/>
                <a:cs typeface="Arial" panose="020B0604020202020204" pitchFamily="34" charset="0"/>
              </a:rPr>
              <a:t>Zijn er nog vragen?</a:t>
            </a:r>
          </a:p>
          <a:p>
            <a:endParaRPr lang="nl-NL" dirty="0"/>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13</a:t>
            </a:fld>
            <a:endParaRPr lang="nl-NL" dirty="0"/>
          </a:p>
        </p:txBody>
      </p:sp>
    </p:spTree>
    <p:extLst>
      <p:ext uri="{BB962C8B-B14F-4D97-AF65-F5344CB8AC3E}">
        <p14:creationId xmlns:p14="http://schemas.microsoft.com/office/powerpoint/2010/main" val="246770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Renske</a:t>
            </a:r>
            <a:endParaRPr lang="nl-NL" b="0" baseline="0" dirty="0"/>
          </a:p>
          <a:p>
            <a:r>
              <a:rPr lang="nl-NL" baseline="0" dirty="0"/>
              <a:t> </a:t>
            </a:r>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14</a:t>
            </a:fld>
            <a:endParaRPr lang="nl-NL" dirty="0"/>
          </a:p>
        </p:txBody>
      </p:sp>
    </p:spTree>
    <p:extLst>
      <p:ext uri="{BB962C8B-B14F-4D97-AF65-F5344CB8AC3E}">
        <p14:creationId xmlns:p14="http://schemas.microsoft.com/office/powerpoint/2010/main" val="4259522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Afsluiting</a:t>
            </a:r>
            <a:r>
              <a:rPr lang="nl-NL" baseline="0" dirty="0"/>
              <a:t> Renske</a:t>
            </a:r>
            <a:endParaRPr lang="nl-NL" dirty="0"/>
          </a:p>
        </p:txBody>
      </p:sp>
      <p:sp>
        <p:nvSpPr>
          <p:cNvPr id="4" name="Tijdelijke aanduiding voor dianummer 3"/>
          <p:cNvSpPr>
            <a:spLocks noGrp="1"/>
          </p:cNvSpPr>
          <p:nvPr>
            <p:ph type="sldNum" sz="quarter" idx="10"/>
          </p:nvPr>
        </p:nvSpPr>
        <p:spPr/>
        <p:txBody>
          <a:bodyPr/>
          <a:lstStyle/>
          <a:p>
            <a:fld id="{0142F03E-C1F2-4EAA-B20C-388F7508F136}" type="slidenum">
              <a:rPr lang="nl-NL" smtClean="0"/>
              <a:t>15</a:t>
            </a:fld>
            <a:endParaRPr lang="nl-NL"/>
          </a:p>
        </p:txBody>
      </p:sp>
    </p:spTree>
    <p:extLst>
      <p:ext uri="{BB962C8B-B14F-4D97-AF65-F5344CB8AC3E}">
        <p14:creationId xmlns:p14="http://schemas.microsoft.com/office/powerpoint/2010/main" val="348798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Renske</a:t>
            </a:r>
          </a:p>
        </p:txBody>
      </p:sp>
      <p:sp>
        <p:nvSpPr>
          <p:cNvPr id="4" name="Tijdelijke aanduiding voor dianummer 3"/>
          <p:cNvSpPr>
            <a:spLocks noGrp="1"/>
          </p:cNvSpPr>
          <p:nvPr>
            <p:ph type="sldNum" sz="quarter" idx="10"/>
          </p:nvPr>
        </p:nvSpPr>
        <p:spPr/>
        <p:txBody>
          <a:bodyPr/>
          <a:lstStyle/>
          <a:p>
            <a:fld id="{0142F03E-C1F2-4EAA-B20C-388F7508F136}" type="slidenum">
              <a:rPr lang="nl-NL" smtClean="0"/>
              <a:t>2</a:t>
            </a:fld>
            <a:endParaRPr lang="nl-NL"/>
          </a:p>
        </p:txBody>
      </p:sp>
    </p:spTree>
    <p:extLst>
      <p:ext uri="{BB962C8B-B14F-4D97-AF65-F5344CB8AC3E}">
        <p14:creationId xmlns:p14="http://schemas.microsoft.com/office/powerpoint/2010/main" val="1329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Renske</a:t>
            </a:r>
            <a:r>
              <a:rPr lang="nl-NL" baseline="0" dirty="0"/>
              <a:t> en vervolgens i</a:t>
            </a:r>
            <a:r>
              <a:rPr lang="nl-NL" dirty="0"/>
              <a:t>ntroduceert Renske hierna Sacha</a:t>
            </a:r>
          </a:p>
          <a:p>
            <a:endParaRPr lang="nl-NL" dirty="0"/>
          </a:p>
        </p:txBody>
      </p:sp>
      <p:sp>
        <p:nvSpPr>
          <p:cNvPr id="4" name="Tijdelijke aanduiding voor dianummer 3"/>
          <p:cNvSpPr>
            <a:spLocks noGrp="1"/>
          </p:cNvSpPr>
          <p:nvPr>
            <p:ph type="sldNum" sz="quarter" idx="10"/>
          </p:nvPr>
        </p:nvSpPr>
        <p:spPr/>
        <p:txBody>
          <a:bodyPr/>
          <a:lstStyle/>
          <a:p>
            <a:fld id="{0142F03E-C1F2-4EAA-B20C-388F7508F136}" type="slidenum">
              <a:rPr lang="nl-NL" smtClean="0"/>
              <a:t>3</a:t>
            </a:fld>
            <a:endParaRPr lang="nl-NL"/>
          </a:p>
        </p:txBody>
      </p:sp>
    </p:spTree>
    <p:extLst>
      <p:ext uri="{BB962C8B-B14F-4D97-AF65-F5344CB8AC3E}">
        <p14:creationId xmlns:p14="http://schemas.microsoft.com/office/powerpoint/2010/main" val="79307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Sacha heet welkom </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4</a:t>
            </a:fld>
            <a:endParaRPr lang="nl-NL" dirty="0"/>
          </a:p>
        </p:txBody>
      </p:sp>
    </p:spTree>
    <p:extLst>
      <p:ext uri="{BB962C8B-B14F-4D97-AF65-F5344CB8AC3E}">
        <p14:creationId xmlns:p14="http://schemas.microsoft.com/office/powerpoint/2010/main" val="937946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Arial" panose="020B0604020202020204" pitchFamily="34" charset="0"/>
                <a:cs typeface="Arial" panose="020B0604020202020204" pitchFamily="34" charset="0"/>
              </a:rPr>
              <a:t>Verbeterde samenwerking in de begeleiding op het gebied van loopbaanontwikkeling d.m.v. invoering van het LOB-cv en SOK wordt door de HU gezien als kansrijk middel om uitval te voorkomen en bewustwording te vergroten. </a:t>
            </a:r>
          </a:p>
          <a:p>
            <a:r>
              <a:rPr lang="nl-NL" sz="1200" dirty="0">
                <a:latin typeface="Arial" panose="020B0604020202020204" pitchFamily="34" charset="0"/>
                <a:cs typeface="Arial" panose="020B0604020202020204" pitchFamily="34" charset="0"/>
              </a:rPr>
              <a:t>Ik wil jullie graag wat meer vertellen over SOK</a:t>
            </a:r>
            <a:r>
              <a:rPr lang="nl-NL" sz="1200" baseline="0" dirty="0">
                <a:latin typeface="Arial" panose="020B0604020202020204" pitchFamily="34" charset="0"/>
                <a:cs typeface="Arial" panose="020B0604020202020204" pitchFamily="34" charset="0"/>
              </a:rPr>
              <a:t> en de mentor training die de HU als toolkit rondom het LOB-cv heeft ontwikkeld.</a:t>
            </a:r>
            <a:endParaRPr lang="nl-NL" sz="1200" dirty="0">
              <a:latin typeface="Arial" panose="020B0604020202020204" pitchFamily="34" charset="0"/>
              <a:cs typeface="Arial" panose="020B0604020202020204" pitchFamily="34" charset="0"/>
            </a:endParaRPr>
          </a:p>
          <a:p>
            <a:endParaRPr lang="nl-NL" sz="1200" dirty="0">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5</a:t>
            </a:fld>
            <a:endParaRPr lang="nl-NL" dirty="0"/>
          </a:p>
        </p:txBody>
      </p:sp>
    </p:spTree>
    <p:extLst>
      <p:ext uri="{BB962C8B-B14F-4D97-AF65-F5344CB8AC3E}">
        <p14:creationId xmlns:p14="http://schemas.microsoft.com/office/powerpoint/2010/main" val="294934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Film introduceren</a:t>
            </a:r>
          </a:p>
        </p:txBody>
      </p:sp>
      <p:sp>
        <p:nvSpPr>
          <p:cNvPr id="4" name="Tijdelijke aanduiding voor dianummer 3"/>
          <p:cNvSpPr>
            <a:spLocks noGrp="1"/>
          </p:cNvSpPr>
          <p:nvPr>
            <p:ph type="sldNum" sz="quarter" idx="10"/>
          </p:nvPr>
        </p:nvSpPr>
        <p:spPr/>
        <p:txBody>
          <a:bodyPr/>
          <a:lstStyle/>
          <a:p>
            <a:fld id="{0142F03E-C1F2-4EAA-B20C-388F7508F136}" type="slidenum">
              <a:rPr lang="nl-NL" smtClean="0"/>
              <a:t>6</a:t>
            </a:fld>
            <a:endParaRPr lang="nl-NL"/>
          </a:p>
        </p:txBody>
      </p:sp>
    </p:spTree>
    <p:extLst>
      <p:ext uri="{BB962C8B-B14F-4D97-AF65-F5344CB8AC3E}">
        <p14:creationId xmlns:p14="http://schemas.microsoft.com/office/powerpoint/2010/main" val="3410858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Blanco</a:t>
            </a:r>
            <a:r>
              <a:rPr lang="nl-NL" baseline="0" dirty="0"/>
              <a:t> pagina nodig voor afspelen film</a:t>
            </a:r>
            <a:endParaRPr lang="nl-NL" dirty="0"/>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7</a:t>
            </a:fld>
            <a:endParaRPr lang="nl-NL" dirty="0"/>
          </a:p>
        </p:txBody>
      </p:sp>
    </p:spTree>
    <p:extLst>
      <p:ext uri="{BB962C8B-B14F-4D97-AF65-F5344CB8AC3E}">
        <p14:creationId xmlns:p14="http://schemas.microsoft.com/office/powerpoint/2010/main" val="1367728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gaan straks in groepjes</a:t>
            </a:r>
            <a:r>
              <a:rPr lang="nl-NL" baseline="0" dirty="0"/>
              <a:t> in Sok werken, eerst vertel ik jullie nog wat over de training.</a:t>
            </a:r>
            <a:endParaRPr lang="nl-NL" dirty="0"/>
          </a:p>
          <a:p>
            <a:endParaRPr lang="nl-NL" dirty="0"/>
          </a:p>
        </p:txBody>
      </p:sp>
      <p:sp>
        <p:nvSpPr>
          <p:cNvPr id="4" name="Tijdelijke aanduiding voor dianummer 3"/>
          <p:cNvSpPr>
            <a:spLocks noGrp="1"/>
          </p:cNvSpPr>
          <p:nvPr>
            <p:ph type="sldNum" sz="quarter" idx="10"/>
          </p:nvPr>
        </p:nvSpPr>
        <p:spPr/>
        <p:txBody>
          <a:bodyPr/>
          <a:lstStyle/>
          <a:p>
            <a:fld id="{0142F03E-C1F2-4EAA-B20C-388F7508F136}" type="slidenum">
              <a:rPr lang="nl-NL" smtClean="0"/>
              <a:t>8</a:t>
            </a:fld>
            <a:endParaRPr lang="nl-NL"/>
          </a:p>
        </p:txBody>
      </p:sp>
    </p:spTree>
    <p:extLst>
      <p:ext uri="{BB962C8B-B14F-4D97-AF65-F5344CB8AC3E}">
        <p14:creationId xmlns:p14="http://schemas.microsoft.com/office/powerpoint/2010/main" val="111382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Naast SOK heeft de HU samen met </a:t>
            </a:r>
            <a:r>
              <a:rPr lang="nl-NL" b="0" baseline="0" dirty="0"/>
              <a:t>Centrum Studiekeuze en vo scholen in de regio </a:t>
            </a:r>
            <a:r>
              <a:rPr lang="nl-NL" b="0" baseline="0" dirty="0" err="1"/>
              <a:t>amersfoort</a:t>
            </a:r>
            <a:r>
              <a:rPr lang="nl-NL" b="0" baseline="0" dirty="0"/>
              <a:t> een training ontwikkeld speciaal voor mentoren en decanen om de ondersteunen bij de LOB. </a:t>
            </a:r>
          </a:p>
          <a:p>
            <a:r>
              <a:rPr lang="nl-NL" b="0" baseline="0" dirty="0"/>
              <a:t>Waar hebben mentoren behoefte aan? Waar lopen zij tegen aan in de praktijk?</a:t>
            </a:r>
          </a:p>
          <a:p>
            <a:r>
              <a:rPr lang="nl-NL" b="0" baseline="0" dirty="0"/>
              <a:t>Als docent draag je kennis over. Als mentor weet je de antwoorden op de vragen niet. En dat hoeft ook niet! Relevant hier is dat mentoren de rol aannemen als begeleider/coach</a:t>
            </a:r>
          </a:p>
          <a:p>
            <a:r>
              <a:rPr lang="nl-NL" b="0" baseline="0" dirty="0"/>
              <a:t>En scholieren begeleiden in het </a:t>
            </a:r>
            <a:r>
              <a:rPr lang="nl-NL" b="0" baseline="0" dirty="0" err="1"/>
              <a:t>orientatieproces</a:t>
            </a:r>
            <a:r>
              <a:rPr lang="nl-NL" b="0" baseline="0" dirty="0"/>
              <a:t> – wat hebben scholieren nodig van hun mentor om tot de juiste keuze te komen?</a:t>
            </a:r>
          </a:p>
          <a:p>
            <a:endParaRPr lang="nl-NL" b="0" baseline="0" dirty="0"/>
          </a:p>
          <a:p>
            <a:r>
              <a:rPr lang="nl-NL" baseline="0" dirty="0"/>
              <a:t> </a:t>
            </a:r>
          </a:p>
        </p:txBody>
      </p:sp>
      <p:sp>
        <p:nvSpPr>
          <p:cNvPr id="4" name="Tijdelijke aanduiding voor dianummer 3"/>
          <p:cNvSpPr>
            <a:spLocks noGrp="1"/>
          </p:cNvSpPr>
          <p:nvPr>
            <p:ph type="sldNum" sz="quarter" idx="10"/>
          </p:nvPr>
        </p:nvSpPr>
        <p:spPr/>
        <p:txBody>
          <a:bodyPr/>
          <a:lstStyle/>
          <a:p>
            <a:fld id="{3A30DFE8-4BEB-F34E-8CBC-355A0BE423BD}" type="slidenum">
              <a:rPr lang="nl-NL" smtClean="0"/>
              <a:pPr/>
              <a:t>9</a:t>
            </a:fld>
            <a:endParaRPr lang="nl-NL" dirty="0"/>
          </a:p>
        </p:txBody>
      </p:sp>
    </p:spTree>
    <p:extLst>
      <p:ext uri="{BB962C8B-B14F-4D97-AF65-F5344CB8AC3E}">
        <p14:creationId xmlns:p14="http://schemas.microsoft.com/office/powerpoint/2010/main" val="592544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 y="0"/>
            <a:ext cx="12191695" cy="6858000"/>
          </a:xfrm>
          <a:prstGeom prst="rect">
            <a:avLst/>
          </a:prstGeom>
        </p:spPr>
      </p:pic>
      <p:sp>
        <p:nvSpPr>
          <p:cNvPr id="2" name="Title 1"/>
          <p:cNvSpPr>
            <a:spLocks noGrp="1"/>
          </p:cNvSpPr>
          <p:nvPr>
            <p:ph type="ctrTitle"/>
          </p:nvPr>
        </p:nvSpPr>
        <p:spPr>
          <a:xfrm>
            <a:off x="1524000" y="852106"/>
            <a:ext cx="9144000" cy="1824993"/>
          </a:xfrm>
        </p:spPr>
        <p:txBody>
          <a:bodyPr anchor="b">
            <a:normAutofit/>
          </a:bodyPr>
          <a:lstStyle>
            <a:lvl1pPr algn="ctr">
              <a:defRPr sz="5400">
                <a:solidFill>
                  <a:srgbClr val="54B6C3"/>
                </a:solidFill>
              </a:defRPr>
            </a:lvl1pPr>
          </a:lstStyle>
          <a:p>
            <a:r>
              <a:rPr lang="en-US" dirty="0"/>
              <a:t>Click to edit Master title style</a:t>
            </a:r>
            <a:endParaRPr lang="nl-NL" dirty="0"/>
          </a:p>
        </p:txBody>
      </p:sp>
      <p:sp>
        <p:nvSpPr>
          <p:cNvPr id="3" name="Subtitle 2"/>
          <p:cNvSpPr>
            <a:spLocks noGrp="1"/>
          </p:cNvSpPr>
          <p:nvPr>
            <p:ph type="subTitle" idx="1"/>
          </p:nvPr>
        </p:nvSpPr>
        <p:spPr>
          <a:xfrm>
            <a:off x="1524000" y="2677099"/>
            <a:ext cx="9144000" cy="2580701"/>
          </a:xfrm>
        </p:spPr>
        <p:txBody>
          <a:bodyPr/>
          <a:lstStyle>
            <a:lvl1pPr marL="0" indent="0" algn="ctr">
              <a:buNone/>
              <a:defRPr sz="2400">
                <a:solidFill>
                  <a:srgbClr val="54B6C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9"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bg1"/>
                </a:solidFill>
              </a:defRPr>
            </a:lvl1pPr>
          </a:lstStyle>
          <a:p>
            <a:fld id="{03823644-F9D8-41AD-9952-0C13E99CD8BA}" type="datetimeFigureOut">
              <a:rPr lang="nl-NL" smtClean="0"/>
              <a:pPr/>
              <a:t>10-10-2019</a:t>
            </a:fld>
            <a:endParaRPr lang="nl-NL" dirty="0"/>
          </a:p>
        </p:txBody>
      </p:sp>
    </p:spTree>
    <p:extLst>
      <p:ext uri="{BB962C8B-B14F-4D97-AF65-F5344CB8AC3E}">
        <p14:creationId xmlns:p14="http://schemas.microsoft.com/office/powerpoint/2010/main" val="406276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 y="0"/>
            <a:ext cx="12191696"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54B6C3"/>
                </a:solidFill>
              </a:defRPr>
            </a:lvl1pPr>
          </a:lstStyle>
          <a:p>
            <a:r>
              <a:rPr lang="en-US" dirty="0"/>
              <a:t>Click to edit Master title style</a:t>
            </a:r>
            <a:endParaRPr lang="nl-NL"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Tree>
    <p:extLst>
      <p:ext uri="{BB962C8B-B14F-4D97-AF65-F5344CB8AC3E}">
        <p14:creationId xmlns:p14="http://schemas.microsoft.com/office/powerpoint/2010/main" val="272699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 y="0"/>
            <a:ext cx="12191695" cy="6858000"/>
          </a:xfrm>
          <a:prstGeom prst="rect">
            <a:avLst/>
          </a:prstGeom>
        </p:spPr>
      </p:pic>
      <p:sp>
        <p:nvSpPr>
          <p:cNvPr id="2" name="Title 1"/>
          <p:cNvSpPr>
            <a:spLocks noGrp="1"/>
          </p:cNvSpPr>
          <p:nvPr>
            <p:ph type="title"/>
          </p:nvPr>
        </p:nvSpPr>
        <p:spPr>
          <a:xfrm>
            <a:off x="3018622" y="387160"/>
            <a:ext cx="8335178" cy="538258"/>
          </a:xfrm>
        </p:spPr>
        <p:txBody>
          <a:bodyPr>
            <a:noAutofit/>
          </a:bodyPr>
          <a:lstStyle>
            <a:lvl1pPr>
              <a:defRPr sz="3600" b="0">
                <a:solidFill>
                  <a:srgbClr val="54B6C3"/>
                </a:solidFill>
              </a:defRPr>
            </a:lvl1pPr>
          </a:lstStyle>
          <a:p>
            <a:r>
              <a:rPr lang="en-US" dirty="0"/>
              <a:t>Click to edit Master title style</a:t>
            </a:r>
            <a:endParaRPr lang="nl-NL" dirty="0"/>
          </a:p>
        </p:txBody>
      </p:sp>
      <p:sp>
        <p:nvSpPr>
          <p:cNvPr id="3" name="Content Placeholder 2"/>
          <p:cNvSpPr>
            <a:spLocks noGrp="1"/>
          </p:cNvSpPr>
          <p:nvPr>
            <p:ph idx="1"/>
          </p:nvPr>
        </p:nvSpPr>
        <p:spPr>
          <a:xfrm>
            <a:off x="838200" y="1476260"/>
            <a:ext cx="10515600" cy="47007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79398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 y="0"/>
            <a:ext cx="12191695" cy="6858000"/>
          </a:xfrm>
          <a:prstGeom prst="rect">
            <a:avLst/>
          </a:prstGeom>
        </p:spPr>
      </p:pic>
      <p:sp>
        <p:nvSpPr>
          <p:cNvPr id="3" name="Content Placeholder 2"/>
          <p:cNvSpPr>
            <a:spLocks noGrp="1"/>
          </p:cNvSpPr>
          <p:nvPr>
            <p:ph sz="half" idx="1"/>
          </p:nvPr>
        </p:nvSpPr>
        <p:spPr>
          <a:xfrm>
            <a:off x="838200" y="147308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p:cNvSpPr>
            <a:spLocks noGrp="1"/>
          </p:cNvSpPr>
          <p:nvPr>
            <p:ph sz="half" idx="2"/>
          </p:nvPr>
        </p:nvSpPr>
        <p:spPr>
          <a:xfrm>
            <a:off x="6172200" y="14730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0" name="Title 1"/>
          <p:cNvSpPr>
            <a:spLocks noGrp="1"/>
          </p:cNvSpPr>
          <p:nvPr>
            <p:ph type="title"/>
          </p:nvPr>
        </p:nvSpPr>
        <p:spPr>
          <a:xfrm>
            <a:off x="3018622" y="387160"/>
            <a:ext cx="8335178" cy="538258"/>
          </a:xfrm>
        </p:spPr>
        <p:txBody>
          <a:bodyPr>
            <a:noAutofit/>
          </a:bodyPr>
          <a:lstStyle>
            <a:lvl1pPr>
              <a:defRPr sz="3600" b="0">
                <a:solidFill>
                  <a:srgbClr val="54B6C3"/>
                </a:solidFill>
              </a:defRPr>
            </a:lvl1pPr>
          </a:lstStyle>
          <a:p>
            <a:r>
              <a:rPr lang="en-US" dirty="0"/>
              <a:t>Click to edit Master title style</a:t>
            </a:r>
            <a:endParaRPr lang="nl-NL" dirty="0"/>
          </a:p>
        </p:txBody>
      </p:sp>
    </p:spTree>
    <p:extLst>
      <p:ext uri="{BB962C8B-B14F-4D97-AF65-F5344CB8AC3E}">
        <p14:creationId xmlns:p14="http://schemas.microsoft.com/office/powerpoint/2010/main" val="337704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 y="0"/>
            <a:ext cx="12191695" cy="6858000"/>
          </a:xfrm>
          <a:prstGeom prst="rect">
            <a:avLst/>
          </a:prstGeom>
        </p:spPr>
      </p:pic>
      <p:sp>
        <p:nvSpPr>
          <p:cNvPr id="3" name="Text Placeholder 2"/>
          <p:cNvSpPr>
            <a:spLocks noGrp="1"/>
          </p:cNvSpPr>
          <p:nvPr>
            <p:ph type="body" idx="1"/>
          </p:nvPr>
        </p:nvSpPr>
        <p:spPr>
          <a:xfrm>
            <a:off x="850805" y="1504891"/>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50805" y="2328803"/>
            <a:ext cx="5157787" cy="3684588"/>
          </a:xfrm>
        </p:spPr>
        <p:txBody>
          <a:bodyPr/>
          <a:lstStyle>
            <a:lvl1pPr>
              <a:defRPr sz="2400"/>
            </a:lvl1pPr>
            <a:lvl2pPr>
              <a:defRPr sz="2000"/>
            </a:lvl2pPr>
            <a:lvl3pPr>
              <a:defRPr sz="18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nl-NL" dirty="0"/>
          </a:p>
        </p:txBody>
      </p:sp>
      <p:sp>
        <p:nvSpPr>
          <p:cNvPr id="5" name="Text Placeholder 4"/>
          <p:cNvSpPr>
            <a:spLocks noGrp="1"/>
          </p:cNvSpPr>
          <p:nvPr>
            <p:ph type="body" sz="quarter" idx="3"/>
          </p:nvPr>
        </p:nvSpPr>
        <p:spPr>
          <a:xfrm>
            <a:off x="6183217" y="1504891"/>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1353" y="2416939"/>
            <a:ext cx="5183188" cy="3684588"/>
          </a:xfrm>
        </p:spPr>
        <p:txBody>
          <a:bodyPr/>
          <a:lstStyle>
            <a:lvl1pPr>
              <a:defRPr sz="2400"/>
            </a:lvl1pPr>
            <a:lvl2pPr>
              <a:defRPr sz="2000"/>
            </a:lvl2pPr>
            <a:lvl3pPr>
              <a:defRPr sz="18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nl-NL" dirty="0"/>
          </a:p>
        </p:txBody>
      </p:sp>
      <p:sp>
        <p:nvSpPr>
          <p:cNvPr id="14" name="Title 1"/>
          <p:cNvSpPr>
            <a:spLocks noGrp="1"/>
          </p:cNvSpPr>
          <p:nvPr>
            <p:ph type="title"/>
          </p:nvPr>
        </p:nvSpPr>
        <p:spPr>
          <a:xfrm>
            <a:off x="3018622" y="387160"/>
            <a:ext cx="8335178" cy="538258"/>
          </a:xfrm>
        </p:spPr>
        <p:txBody>
          <a:bodyPr>
            <a:noAutofit/>
          </a:bodyPr>
          <a:lstStyle>
            <a:lvl1pPr>
              <a:defRPr sz="3600" b="0">
                <a:solidFill>
                  <a:srgbClr val="54B6C3"/>
                </a:solidFill>
              </a:defRPr>
            </a:lvl1pPr>
          </a:lstStyle>
          <a:p>
            <a:r>
              <a:rPr lang="en-US" dirty="0"/>
              <a:t>Click to edit Master title style</a:t>
            </a:r>
            <a:endParaRPr lang="nl-NL" dirty="0"/>
          </a:p>
        </p:txBody>
      </p:sp>
    </p:spTree>
    <p:extLst>
      <p:ext uri="{BB962C8B-B14F-4D97-AF65-F5344CB8AC3E}">
        <p14:creationId xmlns:p14="http://schemas.microsoft.com/office/powerpoint/2010/main" val="163724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 y="0"/>
            <a:ext cx="12191695" cy="6858000"/>
          </a:xfrm>
          <a:prstGeom prst="rect">
            <a:avLst/>
          </a:prstGeom>
        </p:spPr>
      </p:pic>
    </p:spTree>
    <p:extLst>
      <p:ext uri="{BB962C8B-B14F-4D97-AF65-F5344CB8AC3E}">
        <p14:creationId xmlns:p14="http://schemas.microsoft.com/office/powerpoint/2010/main" val="50958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57542E9-91C7-9F42-AA2F-572CCD0F3609}"/>
              </a:ext>
            </a:extLst>
          </p:cNvPr>
          <p:cNvSpPr/>
          <p:nvPr userDrawn="1"/>
        </p:nvSpPr>
        <p:spPr>
          <a:xfrm>
            <a:off x="0" y="1438835"/>
            <a:ext cx="12192000" cy="5419166"/>
          </a:xfrm>
          <a:prstGeom prst="rect">
            <a:avLst/>
          </a:prstGeom>
          <a:solidFill>
            <a:srgbClr val="48A1E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333333"/>
              </a:solidFill>
              <a:latin typeface="Arial" charset="0"/>
            </a:endParaRPr>
          </a:p>
        </p:txBody>
      </p:sp>
      <p:sp>
        <p:nvSpPr>
          <p:cNvPr id="7" name="Rechthoek 6">
            <a:extLst>
              <a:ext uri="{FF2B5EF4-FFF2-40B4-BE49-F238E27FC236}">
                <a16:creationId xmlns:a16="http://schemas.microsoft.com/office/drawing/2014/main" id="{157542E9-91C7-9F42-AA2F-572CCD0F3609}"/>
              </a:ext>
            </a:extLst>
          </p:cNvPr>
          <p:cNvSpPr/>
          <p:nvPr userDrawn="1"/>
        </p:nvSpPr>
        <p:spPr>
          <a:xfrm>
            <a:off x="0" y="6310489"/>
            <a:ext cx="12192000" cy="547512"/>
          </a:xfrm>
          <a:prstGeom prst="rect">
            <a:avLst/>
          </a:prstGeom>
          <a:solidFill>
            <a:srgbClr val="48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333333"/>
              </a:solidFill>
              <a:latin typeface="Arial" charset="0"/>
            </a:endParaRPr>
          </a:p>
        </p:txBody>
      </p:sp>
      <p:sp>
        <p:nvSpPr>
          <p:cNvPr id="6" name="Tijdelijke aanduiding voor dianummer 5">
            <a:extLst>
              <a:ext uri="{FF2B5EF4-FFF2-40B4-BE49-F238E27FC236}">
                <a16:creationId xmlns:a16="http://schemas.microsoft.com/office/drawing/2014/main" id="{AE35440C-5E81-5446-A18E-20CEB044720E}"/>
              </a:ext>
            </a:extLst>
          </p:cNvPr>
          <p:cNvSpPr>
            <a:spLocks noGrp="1"/>
          </p:cNvSpPr>
          <p:nvPr>
            <p:ph type="sldNum" sz="quarter" idx="12"/>
          </p:nvPr>
        </p:nvSpPr>
        <p:spPr/>
        <p:txBody>
          <a:bodyPr/>
          <a:lstStyle>
            <a:lvl1pPr>
              <a:defRPr>
                <a:solidFill>
                  <a:schemeClr val="bg1"/>
                </a:solidFill>
              </a:defRPr>
            </a:lvl1pPr>
          </a:lstStyle>
          <a:p>
            <a:fld id="{479E47EF-F7EC-974F-BB4E-1EBEB1D1A94E}" type="slidenum">
              <a:rPr lang="nl-NL" smtClean="0"/>
              <a:pPr/>
              <a:t>‹nr.›</a:t>
            </a:fld>
            <a:endParaRPr lang="nl-NL" dirty="0"/>
          </a:p>
        </p:txBody>
      </p:sp>
      <p:sp>
        <p:nvSpPr>
          <p:cNvPr id="12" name="Titel 10"/>
          <p:cNvSpPr>
            <a:spLocks noGrp="1"/>
          </p:cNvSpPr>
          <p:nvPr>
            <p:ph type="title" hasCustomPrompt="1"/>
          </p:nvPr>
        </p:nvSpPr>
        <p:spPr>
          <a:xfrm>
            <a:off x="757238" y="376519"/>
            <a:ext cx="10515600" cy="788686"/>
          </a:xfrm>
        </p:spPr>
        <p:txBody>
          <a:bodyPr>
            <a:normAutofit/>
          </a:bodyPr>
          <a:lstStyle>
            <a:lvl1pPr>
              <a:defRPr sz="2800"/>
            </a:lvl1pPr>
          </a:lstStyle>
          <a:p>
            <a:r>
              <a:rPr lang="nl-NL" dirty="0"/>
              <a:t>TITELSTIJL VAN MODEL BEWERKEN</a:t>
            </a:r>
          </a:p>
        </p:txBody>
      </p:sp>
      <p:sp>
        <p:nvSpPr>
          <p:cNvPr id="4" name="Tijdelijke aanduiding voor tabel 3"/>
          <p:cNvSpPr>
            <a:spLocks noGrp="1"/>
          </p:cNvSpPr>
          <p:nvPr>
            <p:ph type="tbl" sz="quarter" idx="13"/>
          </p:nvPr>
        </p:nvSpPr>
        <p:spPr>
          <a:xfrm>
            <a:off x="757238" y="2090738"/>
            <a:ext cx="10515600" cy="3848100"/>
          </a:xfrm>
        </p:spPr>
        <p:txBody>
          <a:bodyPr/>
          <a:lstStyle/>
          <a:p>
            <a:endParaRPr lang="nl-NL"/>
          </a:p>
        </p:txBody>
      </p:sp>
    </p:spTree>
    <p:extLst>
      <p:ext uri="{BB962C8B-B14F-4D97-AF65-F5344CB8AC3E}">
        <p14:creationId xmlns:p14="http://schemas.microsoft.com/office/powerpoint/2010/main" val="230436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57542E9-91C7-9F42-AA2F-572CCD0F3609}"/>
              </a:ext>
            </a:extLst>
          </p:cNvPr>
          <p:cNvSpPr/>
          <p:nvPr userDrawn="1"/>
        </p:nvSpPr>
        <p:spPr>
          <a:xfrm>
            <a:off x="0" y="6310489"/>
            <a:ext cx="12192000" cy="547512"/>
          </a:xfrm>
          <a:prstGeom prst="rect">
            <a:avLst/>
          </a:prstGeom>
          <a:solidFill>
            <a:srgbClr val="48A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333333"/>
              </a:solidFill>
              <a:latin typeface="Arial" charset="0"/>
            </a:endParaRPr>
          </a:p>
        </p:txBody>
      </p:sp>
      <p:sp>
        <p:nvSpPr>
          <p:cNvPr id="6" name="Tijdelijke aanduiding voor dianummer 5">
            <a:extLst>
              <a:ext uri="{FF2B5EF4-FFF2-40B4-BE49-F238E27FC236}">
                <a16:creationId xmlns:a16="http://schemas.microsoft.com/office/drawing/2014/main" id="{AE35440C-5E81-5446-A18E-20CEB044720E}"/>
              </a:ext>
            </a:extLst>
          </p:cNvPr>
          <p:cNvSpPr>
            <a:spLocks noGrp="1"/>
          </p:cNvSpPr>
          <p:nvPr>
            <p:ph type="sldNum" sz="quarter" idx="12"/>
          </p:nvPr>
        </p:nvSpPr>
        <p:spPr/>
        <p:txBody>
          <a:bodyPr/>
          <a:lstStyle>
            <a:lvl1pPr>
              <a:defRPr>
                <a:solidFill>
                  <a:schemeClr val="bg1"/>
                </a:solidFill>
              </a:defRPr>
            </a:lvl1pPr>
          </a:lstStyle>
          <a:p>
            <a:fld id="{479E47EF-F7EC-974F-BB4E-1EBEB1D1A94E}" type="slidenum">
              <a:rPr lang="nl-NL" smtClean="0"/>
              <a:pPr/>
              <a:t>‹nr.›</a:t>
            </a:fld>
            <a:endParaRPr lang="nl-NL" dirty="0"/>
          </a:p>
        </p:txBody>
      </p:sp>
      <p:sp>
        <p:nvSpPr>
          <p:cNvPr id="12" name="Titel 10"/>
          <p:cNvSpPr>
            <a:spLocks noGrp="1"/>
          </p:cNvSpPr>
          <p:nvPr>
            <p:ph type="title" hasCustomPrompt="1"/>
          </p:nvPr>
        </p:nvSpPr>
        <p:spPr>
          <a:xfrm>
            <a:off x="757238" y="376519"/>
            <a:ext cx="10515600" cy="788686"/>
          </a:xfrm>
        </p:spPr>
        <p:txBody>
          <a:bodyPr>
            <a:normAutofit/>
          </a:bodyPr>
          <a:lstStyle>
            <a:lvl1pPr>
              <a:defRPr sz="2800"/>
            </a:lvl1pPr>
          </a:lstStyle>
          <a:p>
            <a:r>
              <a:rPr lang="nl-NL" dirty="0"/>
              <a:t>TITELSTIJL VAN MODEL BEWERKEN</a:t>
            </a:r>
          </a:p>
        </p:txBody>
      </p:sp>
      <p:sp>
        <p:nvSpPr>
          <p:cNvPr id="14" name="Tijdelijke aanduiding voor tekst 13"/>
          <p:cNvSpPr>
            <a:spLocks noGrp="1"/>
          </p:cNvSpPr>
          <p:nvPr>
            <p:ph type="body" sz="quarter" idx="13"/>
          </p:nvPr>
        </p:nvSpPr>
        <p:spPr>
          <a:xfrm>
            <a:off x="757238" y="1922463"/>
            <a:ext cx="10515600" cy="3805237"/>
          </a:xfrm>
        </p:spPr>
        <p:txBody>
          <a:bodyPr>
            <a:normAutofit/>
          </a:bodyPr>
          <a:lstStyle>
            <a:lvl1pPr marL="0" indent="0">
              <a:lnSpc>
                <a:spcPct val="150000"/>
              </a:lnSpc>
              <a:buFont typeface="Arial" charse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dirty="0"/>
              <a:t>Klik om de tekststijl van het model te bewerken</a:t>
            </a:r>
          </a:p>
        </p:txBody>
      </p:sp>
      <p:sp>
        <p:nvSpPr>
          <p:cNvPr id="8" name="Tekstvak 7"/>
          <p:cNvSpPr txBox="1"/>
          <p:nvPr userDrawn="1"/>
        </p:nvSpPr>
        <p:spPr>
          <a:xfrm>
            <a:off x="714710" y="6410739"/>
            <a:ext cx="3260034" cy="323165"/>
          </a:xfrm>
          <a:prstGeom prst="rect">
            <a:avLst/>
          </a:prstGeom>
          <a:noFill/>
        </p:spPr>
        <p:txBody>
          <a:bodyPr wrap="square" rtlCol="0">
            <a:spAutoFit/>
          </a:bodyPr>
          <a:lstStyle/>
          <a:p>
            <a:r>
              <a:rPr lang="nl-NL" sz="1500" dirty="0">
                <a:solidFill>
                  <a:schemeClr val="bg1"/>
                </a:solidFill>
              </a:rPr>
              <a:t>Accountplan M&amp;C 2018-2019</a:t>
            </a:r>
          </a:p>
        </p:txBody>
      </p:sp>
    </p:spTree>
    <p:extLst>
      <p:ext uri="{BB962C8B-B14F-4D97-AF65-F5344CB8AC3E}">
        <p14:creationId xmlns:p14="http://schemas.microsoft.com/office/powerpoint/2010/main" val="404416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bg1"/>
                </a:solidFill>
                <a:latin typeface="Arial" panose="020B0604020202020204" pitchFamily="34" charset="0"/>
                <a:cs typeface="Arial" panose="020B0604020202020204" pitchFamily="34" charset="0"/>
              </a:defRPr>
            </a:lvl1pPr>
          </a:lstStyle>
          <a:p>
            <a:fld id="{03823644-F9D8-41AD-9952-0C13E99CD8BA}" type="datetimeFigureOut">
              <a:rPr lang="nl-NL" smtClean="0"/>
              <a:pPr/>
              <a:t>10-10-2019</a:t>
            </a:fld>
            <a:endParaRPr lang="nl-NL" dirty="0"/>
          </a:p>
        </p:txBody>
      </p:sp>
    </p:spTree>
    <p:extLst>
      <p:ext uri="{BB962C8B-B14F-4D97-AF65-F5344CB8AC3E}">
        <p14:creationId xmlns:p14="http://schemas.microsoft.com/office/powerpoint/2010/main" val="7067382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54B6C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4B6C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4B6C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4B6C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4B6C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ijn-sok.nl/registrere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52106"/>
            <a:ext cx="9144000" cy="884165"/>
          </a:xfrm>
        </p:spPr>
        <p:txBody>
          <a:bodyPr/>
          <a:lstStyle/>
          <a:p>
            <a:r>
              <a:rPr lang="nl-NL" b="1" dirty="0"/>
              <a:t>Welkom</a:t>
            </a:r>
          </a:p>
        </p:txBody>
      </p:sp>
      <p:sp>
        <p:nvSpPr>
          <p:cNvPr id="3" name="Subtitle 2"/>
          <p:cNvSpPr>
            <a:spLocks noGrp="1"/>
          </p:cNvSpPr>
          <p:nvPr>
            <p:ph type="subTitle" idx="1"/>
          </p:nvPr>
        </p:nvSpPr>
        <p:spPr>
          <a:xfrm>
            <a:off x="650789" y="1817914"/>
            <a:ext cx="10799806" cy="2422072"/>
          </a:xfrm>
        </p:spPr>
        <p:txBody>
          <a:bodyPr>
            <a:normAutofit/>
          </a:bodyPr>
          <a:lstStyle/>
          <a:p>
            <a:r>
              <a:rPr lang="en-US" sz="4800" b="1" dirty="0"/>
              <a:t>LOB VO-HO</a:t>
            </a:r>
          </a:p>
          <a:p>
            <a:r>
              <a:rPr lang="en-US" sz="4800" b="1" dirty="0"/>
              <a:t>Toolkit LOB-cv Hogeschool Utrecht</a:t>
            </a:r>
          </a:p>
          <a:p>
            <a:endParaRPr lang="en-US" sz="4800" b="1" dirty="0"/>
          </a:p>
          <a:p>
            <a:endParaRPr lang="nl-NL" dirty="0"/>
          </a:p>
        </p:txBody>
      </p:sp>
      <p:pic>
        <p:nvPicPr>
          <p:cNvPr id="4" name="Afbeelding 3">
            <a:extLst>
              <a:ext uri="{FF2B5EF4-FFF2-40B4-BE49-F238E27FC236}">
                <a16:creationId xmlns:a16="http://schemas.microsoft.com/office/drawing/2014/main" id="{83EB10BB-89FD-1D4C-8D5E-3838459927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spTree>
    <p:extLst>
      <p:ext uri="{BB962C8B-B14F-4D97-AF65-F5344CB8AC3E}">
        <p14:creationId xmlns:p14="http://schemas.microsoft.com/office/powerpoint/2010/main" val="239973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a:spLocks noGrp="1"/>
          </p:cNvSpPr>
          <p:nvPr>
            <p:ph type="title"/>
          </p:nvPr>
        </p:nvSpPr>
        <p:spPr/>
        <p:txBody>
          <a:bodyPr>
            <a:normAutofit/>
          </a:bodyPr>
          <a:lstStyle/>
          <a:p>
            <a:r>
              <a:rPr lang="nl-NL" dirty="0">
                <a:solidFill>
                  <a:schemeClr val="bg1">
                    <a:lumMod val="65000"/>
                  </a:schemeClr>
                </a:solidFill>
              </a:rPr>
              <a:t>Opdracht </a:t>
            </a:r>
            <a:r>
              <a:rPr lang="nl-NL" dirty="0">
                <a:solidFill>
                  <a:srgbClr val="0099D4"/>
                </a:solidFill>
              </a:rPr>
              <a:t>| </a:t>
            </a:r>
            <a:r>
              <a:rPr lang="nl-NL" dirty="0"/>
              <a:t>SOK </a:t>
            </a:r>
          </a:p>
        </p:txBody>
      </p:sp>
      <p:sp>
        <p:nvSpPr>
          <p:cNvPr id="5" name="Rechthoek 4"/>
          <p:cNvSpPr/>
          <p:nvPr/>
        </p:nvSpPr>
        <p:spPr>
          <a:xfrm>
            <a:off x="814295" y="1808947"/>
            <a:ext cx="10225740" cy="3416320"/>
          </a:xfrm>
          <a:prstGeom prst="rect">
            <a:avLst/>
          </a:prstGeom>
        </p:spPr>
        <p:txBody>
          <a:bodyPr wrap="square">
            <a:spAutoFit/>
          </a:bodyPr>
          <a:lstStyle/>
          <a:p>
            <a:r>
              <a:rPr lang="en-US" b="1" dirty="0" err="1">
                <a:latin typeface="Arial" panose="020B0604020202020204" pitchFamily="34" charset="0"/>
                <a:cs typeface="Arial" panose="020B0604020202020204" pitchFamily="34" charset="0"/>
              </a:rPr>
              <a:t>Opdracht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ongeveer</a:t>
            </a:r>
            <a:r>
              <a:rPr lang="en-US" dirty="0">
                <a:latin typeface="Arial" panose="020B0604020202020204" pitchFamily="34" charset="0"/>
                <a:cs typeface="Arial" panose="020B0604020202020204" pitchFamily="34" charset="0"/>
              </a:rPr>
              <a:t> 10 </a:t>
            </a:r>
            <a:r>
              <a:rPr lang="en-US" dirty="0" err="1">
                <a:latin typeface="Arial" panose="020B0604020202020204" pitchFamily="34" charset="0"/>
                <a:cs typeface="Arial" panose="020B0604020202020204" pitchFamily="34" charset="0"/>
              </a:rPr>
              <a:t>minuten</a:t>
            </a:r>
            <a:r>
              <a:rPr lang="en-US" dirty="0">
                <a:latin typeface="Arial" panose="020B0604020202020204" pitchFamily="34" charset="0"/>
                <a:cs typeface="Arial" panose="020B0604020202020204" pitchFamily="34" charset="0"/>
              </a:rPr>
              <a:t>)</a:t>
            </a:r>
          </a:p>
          <a:p>
            <a:r>
              <a:rPr lang="en-US" b="1" dirty="0" err="1">
                <a:latin typeface="Arial" panose="020B0604020202020204" pitchFamily="34" charset="0"/>
                <a:cs typeface="Arial" panose="020B0604020202020204" pitchFamily="34" charset="0"/>
              </a:rPr>
              <a:t>Doel</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Lekker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rond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kijken</a:t>
            </a:r>
            <a:r>
              <a:rPr lang="en-US" dirty="0">
                <a:latin typeface="Arial" panose="020B0604020202020204" pitchFamily="34" charset="0"/>
                <a:cs typeface="Arial" panose="020B0604020202020204" pitchFamily="34" charset="0"/>
              </a:rPr>
              <a:t> in SOK, </a:t>
            </a:r>
            <a:r>
              <a:rPr lang="en-US" dirty="0" err="1">
                <a:latin typeface="Arial" panose="020B0604020202020204" pitchFamily="34" charset="0"/>
                <a:cs typeface="Arial" panose="020B0604020202020204" pitchFamily="34" charset="0"/>
              </a:rPr>
              <a:t>zodat</a:t>
            </a:r>
            <a:r>
              <a:rPr lang="en-US" dirty="0">
                <a:latin typeface="Arial" panose="020B0604020202020204" pitchFamily="34" charset="0"/>
                <a:cs typeface="Arial" panose="020B0604020202020204" pitchFamily="34" charset="0"/>
              </a:rPr>
              <a:t> je een </a:t>
            </a:r>
            <a:r>
              <a:rPr lang="en-US" dirty="0" err="1">
                <a:latin typeface="Arial" panose="020B0604020202020204" pitchFamily="34" charset="0"/>
                <a:cs typeface="Arial" panose="020B0604020202020204" pitchFamily="34" charset="0"/>
              </a:rPr>
              <a:t>idee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hebt</a:t>
            </a:r>
            <a:r>
              <a:rPr lang="en-US" dirty="0">
                <a:latin typeface="Arial" panose="020B0604020202020204" pitchFamily="34" charset="0"/>
                <a:cs typeface="Arial" panose="020B0604020202020204" pitchFamily="34" charset="0"/>
              </a:rPr>
              <a:t> over het </a:t>
            </a:r>
            <a:r>
              <a:rPr lang="en-US" dirty="0" err="1">
                <a:latin typeface="Arial" panose="020B0604020202020204" pitchFamily="34" charset="0"/>
                <a:cs typeface="Arial" panose="020B0604020202020204" pitchFamily="34" charset="0"/>
              </a:rPr>
              <a:t>programma</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285750" indent="-285750">
              <a:buClr>
                <a:srgbClr val="00B0F0"/>
              </a:buClr>
              <a:buFont typeface="Wingdings" panose="05000000000000000000" pitchFamily="2" charset="2"/>
              <a:buChar char="§"/>
            </a:pPr>
            <a:r>
              <a:rPr lang="en-US" dirty="0">
                <a:latin typeface="Arial" panose="020B0604020202020204" pitchFamily="34" charset="0"/>
                <a:cs typeface="Arial" panose="020B0604020202020204" pitchFamily="34" charset="0"/>
              </a:rPr>
              <a:t> Ga </a:t>
            </a:r>
            <a:r>
              <a:rPr lang="en-US" dirty="0" err="1">
                <a:latin typeface="Arial" panose="020B0604020202020204" pitchFamily="34" charset="0"/>
                <a:cs typeface="Arial" panose="020B0604020202020204" pitchFamily="34" charset="0"/>
              </a:rPr>
              <a:t>naar</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www.mijn-sok.nl/registreren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wtdraadloos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inlog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gastwt</a:t>
            </a:r>
            <a:r>
              <a:rPr lang="en-US" dirty="0">
                <a:latin typeface="Arial" panose="020B0604020202020204" pitchFamily="34" charset="0"/>
                <a:cs typeface="Arial" panose="020B0604020202020204" pitchFamily="34" charset="0"/>
              </a:rPr>
              <a:t> ww:Gastwt2019</a:t>
            </a:r>
          </a:p>
          <a:p>
            <a:pPr marL="285750" indent="-285750">
              <a:buClr>
                <a:srgbClr val="00B0F0"/>
              </a:buClr>
              <a:buFont typeface="Wingdings" panose="05000000000000000000" pitchFamily="2" charset="2"/>
              <a:buChar char="§"/>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Maak</a:t>
            </a:r>
            <a:r>
              <a:rPr lang="en-US" dirty="0">
                <a:latin typeface="Arial" panose="020B0604020202020204" pitchFamily="34" charset="0"/>
                <a:cs typeface="Arial" panose="020B0604020202020204" pitchFamily="34" charset="0"/>
              </a:rPr>
              <a:t> een account </a:t>
            </a:r>
            <a:r>
              <a:rPr lang="en-US" dirty="0" err="1">
                <a:latin typeface="Arial" panose="020B0604020202020204" pitchFamily="34" charset="0"/>
                <a:cs typeface="Arial" panose="020B0604020202020204" pitchFamily="34" charset="0"/>
              </a:rPr>
              <a:t>aan</a:t>
            </a:r>
            <a:r>
              <a:rPr lang="en-US" dirty="0">
                <a:latin typeface="Arial" panose="020B0604020202020204" pitchFamily="34" charset="0"/>
                <a:cs typeface="Arial" panose="020B0604020202020204" pitchFamily="34" charset="0"/>
              </a:rPr>
              <a:t> (of je </a:t>
            </a:r>
            <a:r>
              <a:rPr lang="en-US" dirty="0" err="1">
                <a:latin typeface="Arial" panose="020B0604020202020204" pitchFamily="34" charset="0"/>
                <a:cs typeface="Arial" panose="020B0604020202020204" pitchFamily="34" charset="0"/>
              </a:rPr>
              <a:t>kijk</a:t>
            </a:r>
            <a:r>
              <a:rPr lang="en-US" dirty="0">
                <a:latin typeface="Arial" panose="020B0604020202020204" pitchFamily="34" charset="0"/>
                <a:cs typeface="Arial" panose="020B0604020202020204" pitchFamily="34" charset="0"/>
              </a:rPr>
              <a:t> met je </a:t>
            </a:r>
            <a:r>
              <a:rPr lang="en-US" dirty="0" err="1">
                <a:latin typeface="Arial" panose="020B0604020202020204" pitchFamily="34" charset="0"/>
                <a:cs typeface="Arial" panose="020B0604020202020204" pitchFamily="34" charset="0"/>
              </a:rPr>
              <a:t>buurman</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vrouw</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mee</a:t>
            </a:r>
            <a:r>
              <a:rPr lang="en-US" dirty="0">
                <a:latin typeface="Arial" panose="020B0604020202020204" pitchFamily="34" charset="0"/>
                <a:cs typeface="Arial" panose="020B0604020202020204" pitchFamily="34" charset="0"/>
              </a:rPr>
              <a:t>)</a:t>
            </a:r>
          </a:p>
          <a:p>
            <a:pPr marL="285750" indent="-285750">
              <a:buClr>
                <a:srgbClr val="00B0F0"/>
              </a:buClr>
              <a:buFont typeface="Wingdings" panose="05000000000000000000" pitchFamily="2" charset="2"/>
              <a:buChar char="§"/>
            </a:pPr>
            <a:r>
              <a:rPr lang="nl-NL" dirty="0">
                <a:latin typeface="Arial" panose="020B0604020202020204" pitchFamily="34" charset="0"/>
                <a:cs typeface="Arial" panose="020B0604020202020204" pitchFamily="34" charset="0"/>
              </a:rPr>
              <a:t> Vul je gegevens in</a:t>
            </a:r>
          </a:p>
          <a:p>
            <a:pPr marL="285750" indent="-285750">
              <a:buClr>
                <a:srgbClr val="00B0F0"/>
              </a:buClr>
              <a:buFont typeface="Wingdings" panose="05000000000000000000" pitchFamily="2" charset="2"/>
              <a:buChar char="§"/>
            </a:pPr>
            <a:r>
              <a:rPr lang="nl-NL" dirty="0">
                <a:latin typeface="Arial" panose="020B0604020202020204" pitchFamily="34" charset="0"/>
                <a:cs typeface="Arial" panose="020B0604020202020204" pitchFamily="34" charset="0"/>
              </a:rPr>
              <a:t> Kies voor “test school” en maak een fictieve klas aan</a:t>
            </a:r>
          </a:p>
          <a:p>
            <a:pPr marL="285750" indent="-285750">
              <a:buClr>
                <a:srgbClr val="00B0F0"/>
              </a:buClr>
              <a:buFont typeface="Wingdings" panose="05000000000000000000" pitchFamily="2" charset="2"/>
              <a:buChar char="§"/>
            </a:pPr>
            <a:r>
              <a:rPr lang="nl-NL" dirty="0">
                <a:latin typeface="Arial" panose="020B0604020202020204" pitchFamily="34" charset="0"/>
                <a:cs typeface="Arial" panose="020B0604020202020204" pitchFamily="34" charset="0"/>
              </a:rPr>
              <a:t> Verifieer je account in je </a:t>
            </a:r>
            <a:r>
              <a:rPr lang="nl-NL" dirty="0" err="1">
                <a:latin typeface="Arial" panose="020B0604020202020204" pitchFamily="34" charset="0"/>
                <a:cs typeface="Arial" panose="020B0604020202020204" pitchFamily="34" charset="0"/>
              </a:rPr>
              <a:t>inbox</a:t>
            </a:r>
            <a:r>
              <a:rPr lang="nl-NL" dirty="0">
                <a:latin typeface="Arial" panose="020B0604020202020204" pitchFamily="34" charset="0"/>
                <a:cs typeface="Arial" panose="020B0604020202020204" pitchFamily="34" charset="0"/>
              </a:rPr>
              <a:t> van je e-mail</a:t>
            </a:r>
          </a:p>
          <a:p>
            <a:pPr marL="285750" indent="-285750">
              <a:buClr>
                <a:srgbClr val="00B0F0"/>
              </a:buClr>
              <a:buFont typeface="Wingdings" panose="05000000000000000000" pitchFamily="2" charset="2"/>
              <a:buChar char="§"/>
            </a:pPr>
            <a:r>
              <a:rPr lang="nl-NL" dirty="0">
                <a:latin typeface="Arial" panose="020B0604020202020204" pitchFamily="34" charset="0"/>
                <a:cs typeface="Arial" panose="020B0604020202020204" pitchFamily="34" charset="0"/>
              </a:rPr>
              <a:t> Log in</a:t>
            </a:r>
          </a:p>
          <a:p>
            <a:pPr marL="285750" indent="-285750">
              <a:buClr>
                <a:srgbClr val="00B0F0"/>
              </a:buClr>
              <a:buFont typeface="Wingdings" panose="05000000000000000000" pitchFamily="2" charset="2"/>
              <a:buChar char="§"/>
            </a:pPr>
            <a:r>
              <a:rPr lang="nl-NL" dirty="0">
                <a:latin typeface="Arial" panose="020B0604020202020204" pitchFamily="34" charset="0"/>
                <a:cs typeface="Arial" panose="020B0604020202020204" pitchFamily="34" charset="0"/>
              </a:rPr>
              <a:t> Bekijk de verschillende opdrachten </a:t>
            </a:r>
          </a:p>
          <a:p>
            <a:pPr marL="285750" indent="-285750">
              <a:buClr>
                <a:srgbClr val="00B0F0"/>
              </a:buClr>
              <a:buFont typeface="Wingdings" panose="05000000000000000000" pitchFamily="2" charset="2"/>
              <a:buChar char="§"/>
            </a:pPr>
            <a:r>
              <a:rPr lang="nl-NL" dirty="0">
                <a:latin typeface="Arial" panose="020B0604020202020204" pitchFamily="34" charset="0"/>
                <a:cs typeface="Arial" panose="020B0604020202020204" pitchFamily="34" charset="0"/>
              </a:rPr>
              <a:t> Denk vooral hard op en deel je ideeën binnen je groep over de mogelijke inzet op jouw school</a:t>
            </a:r>
          </a:p>
          <a:p>
            <a:pPr marL="285750" indent="-285750">
              <a:buClr>
                <a:srgbClr val="00B0F0"/>
              </a:buClr>
              <a:buFont typeface="Wingdings" panose="05000000000000000000" pitchFamily="2" charset="2"/>
              <a:buChar char="§"/>
            </a:pPr>
            <a:endParaRPr lang="nl-NL" dirty="0">
              <a:solidFill>
                <a:srgbClr val="FF0000"/>
              </a:solidFill>
            </a:endParaRPr>
          </a:p>
        </p:txBody>
      </p:sp>
      <p:pic>
        <p:nvPicPr>
          <p:cNvPr id="7" name="Afbeelding 6">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spTree>
    <p:extLst>
      <p:ext uri="{BB962C8B-B14F-4D97-AF65-F5344CB8AC3E}">
        <p14:creationId xmlns:p14="http://schemas.microsoft.com/office/powerpoint/2010/main" val="271885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8238" y="1095632"/>
            <a:ext cx="12192000" cy="5762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p:nvPicPr>
        <p:blipFill rotWithShape="1">
          <a:blip r:embed="rId3"/>
          <a:srcRect l="24348" t="9948" r="14221" b="31149"/>
          <a:stretch/>
        </p:blipFill>
        <p:spPr>
          <a:xfrm>
            <a:off x="8238" y="1281478"/>
            <a:ext cx="9087784" cy="4901513"/>
          </a:xfrm>
          <a:prstGeom prst="rect">
            <a:avLst/>
          </a:prstGeom>
        </p:spPr>
      </p:pic>
      <p:sp>
        <p:nvSpPr>
          <p:cNvPr id="4" name="Titel 4"/>
          <p:cNvSpPr>
            <a:spLocks noGrp="1"/>
          </p:cNvSpPr>
          <p:nvPr>
            <p:ph type="title"/>
          </p:nvPr>
        </p:nvSpPr>
        <p:spPr/>
        <p:txBody>
          <a:bodyPr>
            <a:normAutofit/>
          </a:bodyPr>
          <a:lstStyle/>
          <a:p>
            <a:r>
              <a:rPr lang="nl-NL" dirty="0"/>
              <a:t>Voorbeeld oefening SOK in </a:t>
            </a:r>
            <a:r>
              <a:rPr lang="nl-NL" dirty="0" err="1"/>
              <a:t>mentorles</a:t>
            </a:r>
            <a:endParaRPr lang="nl-NL" dirty="0"/>
          </a:p>
        </p:txBody>
      </p:sp>
      <p:pic>
        <p:nvPicPr>
          <p:cNvPr id="7" name="Afbeelding 6">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pic>
        <p:nvPicPr>
          <p:cNvPr id="2" name="Afbeelding 1"/>
          <p:cNvPicPr>
            <a:picLocks noChangeAspect="1"/>
          </p:cNvPicPr>
          <p:nvPr/>
        </p:nvPicPr>
        <p:blipFill rotWithShape="1">
          <a:blip r:embed="rId5"/>
          <a:srcRect l="11603" t="25095" r="13205" b="7270"/>
          <a:stretch/>
        </p:blipFill>
        <p:spPr>
          <a:xfrm>
            <a:off x="6778042" y="4155988"/>
            <a:ext cx="4898116" cy="2529017"/>
          </a:xfrm>
          <a:prstGeom prst="rect">
            <a:avLst/>
          </a:prstGeom>
          <a:ln w="19050">
            <a:solidFill>
              <a:srgbClr val="00B0F0"/>
            </a:solidFill>
          </a:ln>
        </p:spPr>
      </p:pic>
    </p:spTree>
    <p:extLst>
      <p:ext uri="{BB962C8B-B14F-4D97-AF65-F5344CB8AC3E}">
        <p14:creationId xmlns:p14="http://schemas.microsoft.com/office/powerpoint/2010/main" val="6758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8238" y="1095632"/>
            <a:ext cx="12192000" cy="5890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4"/>
          <p:cNvSpPr>
            <a:spLocks noGrp="1"/>
          </p:cNvSpPr>
          <p:nvPr>
            <p:ph type="title"/>
          </p:nvPr>
        </p:nvSpPr>
        <p:spPr/>
        <p:txBody>
          <a:bodyPr>
            <a:normAutofit/>
          </a:bodyPr>
          <a:lstStyle/>
          <a:p>
            <a:r>
              <a:rPr lang="nl-NL" dirty="0"/>
              <a:t>Voorbeeld oefening SOK in </a:t>
            </a:r>
            <a:r>
              <a:rPr lang="nl-NL" dirty="0" err="1"/>
              <a:t>mentorles</a:t>
            </a:r>
            <a:endParaRPr lang="nl-NL" dirty="0"/>
          </a:p>
        </p:txBody>
      </p:sp>
      <p:pic>
        <p:nvPicPr>
          <p:cNvPr id="7" name="Afbeelding 6">
            <a:extLst>
              <a:ext uri="{FF2B5EF4-FFF2-40B4-BE49-F238E27FC236}">
                <a16:creationId xmlns:a16="http://schemas.microsoft.com/office/drawing/2014/main" id="{83EB10BB-89FD-1D4C-8D5E-3838459927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pic>
        <p:nvPicPr>
          <p:cNvPr id="3" name="Afbeelding 2"/>
          <p:cNvPicPr>
            <a:picLocks noChangeAspect="1"/>
          </p:cNvPicPr>
          <p:nvPr/>
        </p:nvPicPr>
        <p:blipFill rotWithShape="1">
          <a:blip r:embed="rId4"/>
          <a:srcRect l="5438" t="11995" r="5381"/>
          <a:stretch/>
        </p:blipFill>
        <p:spPr>
          <a:xfrm>
            <a:off x="345989" y="1574147"/>
            <a:ext cx="5334759" cy="5131454"/>
          </a:xfrm>
          <a:prstGeom prst="rect">
            <a:avLst/>
          </a:prstGeom>
          <a:ln w="19050">
            <a:solidFill>
              <a:srgbClr val="00B0F0"/>
            </a:solidFill>
          </a:ln>
        </p:spPr>
      </p:pic>
      <p:pic>
        <p:nvPicPr>
          <p:cNvPr id="6" name="Afbeelding 5"/>
          <p:cNvPicPr>
            <a:picLocks noChangeAspect="1"/>
          </p:cNvPicPr>
          <p:nvPr/>
        </p:nvPicPr>
        <p:blipFill rotWithShape="1">
          <a:blip r:embed="rId5"/>
          <a:srcRect l="6038" t="3613" r="5694" b="11547"/>
          <a:stretch/>
        </p:blipFill>
        <p:spPr>
          <a:xfrm>
            <a:off x="5833843" y="1574147"/>
            <a:ext cx="5723844" cy="4019345"/>
          </a:xfrm>
          <a:prstGeom prst="rect">
            <a:avLst/>
          </a:prstGeom>
          <a:ln w="19050">
            <a:solidFill>
              <a:srgbClr val="00B0F0"/>
            </a:solidFill>
          </a:ln>
        </p:spPr>
      </p:pic>
    </p:spTree>
    <p:extLst>
      <p:ext uri="{BB962C8B-B14F-4D97-AF65-F5344CB8AC3E}">
        <p14:creationId xmlns:p14="http://schemas.microsoft.com/office/powerpoint/2010/main" val="270902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1270911"/>
            <a:ext cx="12192001" cy="5728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chemeClr val="bg1"/>
                </a:solidFill>
              </a:ln>
              <a:solidFill>
                <a:schemeClr val="bg1"/>
              </a:solidFill>
            </a:endParaRP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6421" b="6297"/>
          <a:stretch/>
        </p:blipFill>
        <p:spPr>
          <a:xfrm>
            <a:off x="0" y="530892"/>
            <a:ext cx="9756035" cy="5697608"/>
          </a:xfrm>
          <a:prstGeom prst="rect">
            <a:avLst/>
          </a:prstGeom>
        </p:spPr>
      </p:pic>
      <p:pic>
        <p:nvPicPr>
          <p:cNvPr id="6" name="Afbeelding 5">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spTree>
    <p:extLst>
      <p:ext uri="{BB962C8B-B14F-4D97-AF65-F5344CB8AC3E}">
        <p14:creationId xmlns:p14="http://schemas.microsoft.com/office/powerpoint/2010/main" val="210361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a:spLocks noGrp="1"/>
          </p:cNvSpPr>
          <p:nvPr>
            <p:ph type="title"/>
          </p:nvPr>
        </p:nvSpPr>
        <p:spPr/>
        <p:txBody>
          <a:bodyPr>
            <a:normAutofit/>
          </a:bodyPr>
          <a:lstStyle/>
          <a:p>
            <a:r>
              <a:rPr lang="nl-NL" b="1" dirty="0"/>
              <a:t>Feedback geven</a:t>
            </a:r>
          </a:p>
        </p:txBody>
      </p:sp>
      <p:sp>
        <p:nvSpPr>
          <p:cNvPr id="5" name="Rechthoek 4"/>
          <p:cNvSpPr/>
          <p:nvPr/>
        </p:nvSpPr>
        <p:spPr>
          <a:xfrm>
            <a:off x="814295" y="1808947"/>
            <a:ext cx="10225740" cy="1692771"/>
          </a:xfrm>
          <a:prstGeom prst="rect">
            <a:avLst/>
          </a:prstGeom>
        </p:spPr>
        <p:txBody>
          <a:bodyPr wrap="square">
            <a:spAutoFit/>
          </a:bodyPr>
          <a:lstStyle/>
          <a:p>
            <a:pPr marL="285750" indent="-285750">
              <a:buClr>
                <a:srgbClr val="00B0F0"/>
              </a:buClr>
              <a:buFont typeface="Wingdings" panose="05000000000000000000" pitchFamily="2" charset="2"/>
              <a:buChar char="§"/>
            </a:pPr>
            <a:r>
              <a:rPr lang="en-US" sz="2400" dirty="0">
                <a:latin typeface="Arial" panose="020B0604020202020204" pitchFamily="34" charset="0"/>
                <a:cs typeface="Arial" panose="020B0604020202020204" pitchFamily="34" charset="0"/>
              </a:rPr>
              <a:t>Ga </a:t>
            </a:r>
            <a:r>
              <a:rPr lang="en-US" sz="2400" dirty="0" err="1">
                <a:latin typeface="Arial" panose="020B0604020202020204" pitchFamily="34" charset="0"/>
                <a:cs typeface="Arial" panose="020B0604020202020204" pitchFamily="34" charset="0"/>
              </a:rPr>
              <a:t>naar</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3"/>
              </a:rPr>
              <a:t>www.menti.com</a:t>
            </a:r>
            <a:endParaRPr lang="en-US" sz="2400" dirty="0">
              <a:latin typeface="Arial" panose="020B0604020202020204" pitchFamily="34" charset="0"/>
              <a:cs typeface="Arial" panose="020B0604020202020204" pitchFamily="34" charset="0"/>
            </a:endParaRPr>
          </a:p>
          <a:p>
            <a:pPr marL="285750" indent="-285750">
              <a:buClr>
                <a:srgbClr val="00B0F0"/>
              </a:buClr>
              <a:buFont typeface="Wingdings" panose="05000000000000000000" pitchFamily="2" charset="2"/>
              <a:buChar char="§"/>
            </a:pPr>
            <a:r>
              <a:rPr lang="en-US" sz="2400" dirty="0" err="1">
                <a:latin typeface="Arial" panose="020B0604020202020204" pitchFamily="34" charset="0"/>
                <a:cs typeface="Arial" panose="020B0604020202020204" pitchFamily="34" charset="0"/>
              </a:rPr>
              <a:t>Vul</a:t>
            </a:r>
            <a:r>
              <a:rPr lang="en-US" sz="2400" dirty="0">
                <a:latin typeface="Arial" panose="020B0604020202020204" pitchFamily="34" charset="0"/>
                <a:cs typeface="Arial" panose="020B0604020202020204" pitchFamily="34" charset="0"/>
              </a:rPr>
              <a:t> de code in: 974 962</a:t>
            </a:r>
          </a:p>
          <a:p>
            <a:pPr>
              <a:buClr>
                <a:srgbClr val="00B0F0"/>
              </a:buClr>
            </a:pPr>
            <a:endParaRPr lang="en-US" sz="2400" dirty="0">
              <a:latin typeface="Arial" panose="020B0604020202020204" pitchFamily="34" charset="0"/>
              <a:cs typeface="Arial" panose="020B0604020202020204" pitchFamily="34" charset="0"/>
            </a:endParaRPr>
          </a:p>
          <a:p>
            <a:pPr>
              <a:buClr>
                <a:srgbClr val="00B0F0"/>
              </a:buClr>
            </a:pPr>
            <a:endParaRPr lang="nl-NL" sz="3200" dirty="0">
              <a:solidFill>
                <a:srgbClr val="FF0000"/>
              </a:solidFill>
            </a:endParaRPr>
          </a:p>
        </p:txBody>
      </p:sp>
      <p:pic>
        <p:nvPicPr>
          <p:cNvPr id="7" name="Afbeelding 6">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spTree>
    <p:extLst>
      <p:ext uri="{BB962C8B-B14F-4D97-AF65-F5344CB8AC3E}">
        <p14:creationId xmlns:p14="http://schemas.microsoft.com/office/powerpoint/2010/main" val="262535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srcRect b="30220"/>
          <a:stretch/>
        </p:blipFill>
        <p:spPr>
          <a:xfrm>
            <a:off x="0" y="1166070"/>
            <a:ext cx="12222866" cy="5687736"/>
          </a:xfrm>
          <a:prstGeom prst="rect">
            <a:avLst/>
          </a:prstGeom>
        </p:spPr>
      </p:pic>
      <p:pic>
        <p:nvPicPr>
          <p:cNvPr id="6" name="Afbeelding 5">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pic>
        <p:nvPicPr>
          <p:cNvPr id="7" name="Afbeelding 6"/>
          <p:cNvPicPr>
            <a:picLocks noChangeAspect="1"/>
          </p:cNvPicPr>
          <p:nvPr/>
        </p:nvPicPr>
        <p:blipFill>
          <a:blip r:embed="rId5">
            <a:alphaModFix amt="69000"/>
          </a:blip>
          <a:stretch>
            <a:fillRect/>
          </a:stretch>
        </p:blipFill>
        <p:spPr>
          <a:xfrm>
            <a:off x="0" y="1677186"/>
            <a:ext cx="6099157" cy="2529101"/>
          </a:xfrm>
          <a:prstGeom prst="rect">
            <a:avLst/>
          </a:prstGeom>
        </p:spPr>
      </p:pic>
      <p:pic>
        <p:nvPicPr>
          <p:cNvPr id="8" name="Afbeelding 7"/>
          <p:cNvPicPr>
            <a:picLocks noChangeAspect="1"/>
          </p:cNvPicPr>
          <p:nvPr/>
        </p:nvPicPr>
        <p:blipFill>
          <a:blip r:embed="rId6"/>
          <a:stretch>
            <a:fillRect/>
          </a:stretch>
        </p:blipFill>
        <p:spPr>
          <a:xfrm>
            <a:off x="231076" y="1994370"/>
            <a:ext cx="4572396" cy="1682642"/>
          </a:xfrm>
          <a:prstGeom prst="rect">
            <a:avLst/>
          </a:prstGeom>
        </p:spPr>
      </p:pic>
    </p:spTree>
    <p:extLst>
      <p:ext uri="{BB962C8B-B14F-4D97-AF65-F5344CB8AC3E}">
        <p14:creationId xmlns:p14="http://schemas.microsoft.com/office/powerpoint/2010/main" val="185925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1429466"/>
            <a:ext cx="12192000" cy="5428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3000" contrast="-19000"/>
                    </a14:imgEffect>
                  </a14:imgLayer>
                </a14:imgProps>
              </a:ext>
              <a:ext uri="{28A0092B-C50C-407E-A947-70E740481C1C}">
                <a14:useLocalDpi xmlns:a14="http://schemas.microsoft.com/office/drawing/2010/main" val="0"/>
              </a:ext>
            </a:extLst>
          </a:blip>
          <a:srcRect l="18965" t="13409" r="8189"/>
          <a:stretch/>
        </p:blipFill>
        <p:spPr>
          <a:xfrm>
            <a:off x="5528345" y="1429466"/>
            <a:ext cx="6663656" cy="5428534"/>
          </a:xfrm>
          <a:prstGeom prst="rect">
            <a:avLst/>
          </a:prstGeom>
        </p:spPr>
      </p:pic>
      <p:sp>
        <p:nvSpPr>
          <p:cNvPr id="4" name="Titel 4"/>
          <p:cNvSpPr>
            <a:spLocks noGrp="1"/>
          </p:cNvSpPr>
          <p:nvPr>
            <p:ph type="title"/>
          </p:nvPr>
        </p:nvSpPr>
        <p:spPr>
          <a:xfrm>
            <a:off x="746701" y="953168"/>
            <a:ext cx="10515600" cy="788686"/>
          </a:xfrm>
        </p:spPr>
        <p:txBody>
          <a:bodyPr>
            <a:normAutofit/>
          </a:bodyPr>
          <a:lstStyle/>
          <a:p>
            <a:r>
              <a:rPr lang="nl-NL" dirty="0"/>
              <a:t>Programma van deze workshop</a:t>
            </a:r>
          </a:p>
        </p:txBody>
      </p:sp>
      <p:sp>
        <p:nvSpPr>
          <p:cNvPr id="5" name="Rechthoek 4"/>
          <p:cNvSpPr/>
          <p:nvPr/>
        </p:nvSpPr>
        <p:spPr>
          <a:xfrm>
            <a:off x="814294" y="1808947"/>
            <a:ext cx="5469059" cy="2554545"/>
          </a:xfrm>
          <a:prstGeom prst="rect">
            <a:avLst/>
          </a:prstGeom>
        </p:spPr>
        <p:txBody>
          <a:bodyPr wrap="square">
            <a:spAutoFit/>
          </a:bodyPr>
          <a:lstStyle/>
          <a:p>
            <a:pPr marL="285750" indent="-285750">
              <a:buClr>
                <a:srgbClr val="00B0F0"/>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Doel</a:t>
            </a:r>
            <a:endParaRPr lang="en-US" sz="2000" dirty="0">
              <a:latin typeface="Arial" panose="020B0604020202020204" pitchFamily="34" charset="0"/>
              <a:cs typeface="Arial" panose="020B0604020202020204" pitchFamily="34" charset="0"/>
            </a:endParaRPr>
          </a:p>
          <a:p>
            <a:pPr marL="285750" indent="-285750">
              <a:buClr>
                <a:srgbClr val="00B0F0"/>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Uitleg</a:t>
            </a:r>
            <a:r>
              <a:rPr lang="en-US" sz="2000" dirty="0">
                <a:latin typeface="Arial" panose="020B0604020202020204" pitchFamily="34" charset="0"/>
                <a:cs typeface="Arial" panose="020B0604020202020204" pitchFamily="34" charset="0"/>
              </a:rPr>
              <a:t> over de toolkit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mentortraining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rondom</a:t>
            </a:r>
            <a:r>
              <a:rPr lang="en-US" sz="2000" dirty="0">
                <a:latin typeface="Arial" panose="020B0604020202020204" pitchFamily="34" charset="0"/>
                <a:cs typeface="Arial" panose="020B0604020202020204" pitchFamily="34" charset="0"/>
              </a:rPr>
              <a:t> het LOB-cv van de HU door Sacha Oostveen</a:t>
            </a:r>
          </a:p>
          <a:p>
            <a:pPr marL="285750" indent="-285750">
              <a:buClr>
                <a:srgbClr val="00B0F0"/>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Opdracht</a:t>
            </a:r>
            <a:r>
              <a:rPr lang="en-US" sz="2000" dirty="0">
                <a:latin typeface="Arial" panose="020B0604020202020204" pitchFamily="34" charset="0"/>
                <a:cs typeface="Arial" panose="020B0604020202020204" pitchFamily="34" charset="0"/>
              </a:rPr>
              <a:t> SOK in </a:t>
            </a:r>
            <a:r>
              <a:rPr lang="en-US" sz="2000" dirty="0" err="1">
                <a:latin typeface="Arial" panose="020B0604020202020204" pitchFamily="34" charset="0"/>
                <a:cs typeface="Arial" panose="020B0604020202020204" pitchFamily="34" charset="0"/>
              </a:rPr>
              <a:t>groepjes</a:t>
            </a:r>
            <a:r>
              <a:rPr lang="en-US" sz="2000" dirty="0">
                <a:latin typeface="Arial" panose="020B0604020202020204" pitchFamily="34" charset="0"/>
                <a:cs typeface="Arial" panose="020B0604020202020204" pitchFamily="34" charset="0"/>
              </a:rPr>
              <a:t> van 3</a:t>
            </a:r>
          </a:p>
          <a:p>
            <a:pPr marL="285750" indent="-285750">
              <a:buClr>
                <a:srgbClr val="00B0F0"/>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Voorbeeld</a:t>
            </a:r>
            <a:r>
              <a:rPr lang="en-US" sz="2000" dirty="0">
                <a:latin typeface="Arial" panose="020B0604020202020204" pitchFamily="34" charset="0"/>
                <a:cs typeface="Arial" panose="020B0604020202020204" pitchFamily="34" charset="0"/>
              </a:rPr>
              <a:t> van </a:t>
            </a:r>
            <a:r>
              <a:rPr lang="en-US" sz="2000" dirty="0" err="1">
                <a:latin typeface="Arial" panose="020B0604020202020204" pitchFamily="34" charset="0"/>
                <a:cs typeface="Arial" panose="020B0604020202020204" pitchFamily="34" charset="0"/>
              </a:rPr>
              <a:t>gebruik</a:t>
            </a:r>
            <a:r>
              <a:rPr lang="en-US" sz="2000" dirty="0">
                <a:latin typeface="Arial" panose="020B0604020202020204" pitchFamily="34" charset="0"/>
                <a:cs typeface="Arial" panose="020B0604020202020204" pitchFamily="34" charset="0"/>
              </a:rPr>
              <a:t> van SOK in een </a:t>
            </a:r>
            <a:r>
              <a:rPr lang="en-US" sz="2000" dirty="0" err="1">
                <a:latin typeface="Arial" panose="020B0604020202020204" pitchFamily="34" charset="0"/>
                <a:cs typeface="Arial" panose="020B0604020202020204" pitchFamily="34" charset="0"/>
              </a:rPr>
              <a:t>mentorgesprek</a:t>
            </a:r>
            <a:r>
              <a:rPr lang="en-US" sz="2000" dirty="0">
                <a:latin typeface="Arial" panose="020B0604020202020204" pitchFamily="34" charset="0"/>
                <a:cs typeface="Arial" panose="020B0604020202020204" pitchFamily="34" charset="0"/>
              </a:rPr>
              <a:t> </a:t>
            </a:r>
          </a:p>
          <a:p>
            <a:pPr marL="285750" indent="-285750">
              <a:buClr>
                <a:srgbClr val="00B0F0"/>
              </a:buClr>
              <a:buFont typeface="Wingdings" panose="05000000000000000000" pitchFamily="2" charset="2"/>
              <a:buChar char="§"/>
            </a:pPr>
            <a:r>
              <a:rPr lang="en-US" sz="2000" dirty="0" err="1">
                <a:latin typeface="Arial" panose="020B0604020202020204" pitchFamily="34" charset="0"/>
                <a:cs typeface="Arial" panose="020B0604020202020204" pitchFamily="34" charset="0"/>
              </a:rPr>
              <a:t>Tijd</a:t>
            </a:r>
            <a:r>
              <a:rPr lang="en-US" sz="2000" dirty="0">
                <a:latin typeface="Arial" panose="020B0604020202020204" pitchFamily="34" charset="0"/>
                <a:cs typeface="Arial" panose="020B0604020202020204" pitchFamily="34" charset="0"/>
              </a:rPr>
              <a:t> om je </a:t>
            </a:r>
            <a:r>
              <a:rPr lang="en-US" sz="2000" dirty="0" err="1">
                <a:latin typeface="Arial" panose="020B0604020202020204" pitchFamily="34" charset="0"/>
                <a:cs typeface="Arial" panose="020B0604020202020204" pitchFamily="34" charset="0"/>
              </a:rPr>
              <a:t>mening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geven</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7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3"/>
          <p:cNvPicPr>
            <a:picLocks noChangeAspect="1"/>
          </p:cNvPicPr>
          <p:nvPr/>
        </p:nvPicPr>
        <p:blipFill rotWithShape="1">
          <a:blip r:embed="rId3" cstate="print">
            <a:extLst>
              <a:ext uri="{28A0092B-C50C-407E-A947-70E740481C1C}">
                <a14:useLocalDpi xmlns:a14="http://schemas.microsoft.com/office/drawing/2010/main" val="0"/>
              </a:ext>
            </a:extLst>
          </a:blip>
          <a:srcRect l="-183" t="17824" r="11173" b="11660"/>
          <a:stretch/>
        </p:blipFill>
        <p:spPr>
          <a:xfrm>
            <a:off x="-25168" y="1435323"/>
            <a:ext cx="12217167" cy="5477205"/>
          </a:xfrm>
          <a:prstGeom prst="rect">
            <a:avLst/>
          </a:prstGeom>
        </p:spPr>
      </p:pic>
      <p:pic>
        <p:nvPicPr>
          <p:cNvPr id="11" name="Afbeelding 10"/>
          <p:cNvPicPr>
            <a:picLocks noChangeAspect="1"/>
          </p:cNvPicPr>
          <p:nvPr/>
        </p:nvPicPr>
        <p:blipFill>
          <a:blip r:embed="rId4">
            <a:alphaModFix amt="69000"/>
          </a:blip>
          <a:stretch>
            <a:fillRect/>
          </a:stretch>
        </p:blipFill>
        <p:spPr>
          <a:xfrm>
            <a:off x="6452673" y="1830054"/>
            <a:ext cx="5764494" cy="1105651"/>
          </a:xfrm>
          <a:prstGeom prst="rect">
            <a:avLst/>
          </a:prstGeom>
        </p:spPr>
      </p:pic>
      <p:sp>
        <p:nvSpPr>
          <p:cNvPr id="4" name="Titel 4"/>
          <p:cNvSpPr>
            <a:spLocks noGrp="1"/>
          </p:cNvSpPr>
          <p:nvPr>
            <p:ph type="title"/>
          </p:nvPr>
        </p:nvSpPr>
        <p:spPr/>
        <p:txBody>
          <a:bodyPr>
            <a:normAutofit/>
          </a:bodyPr>
          <a:lstStyle/>
          <a:p>
            <a:r>
              <a:rPr lang="nl-NL" dirty="0"/>
              <a:t>Doel van deze workshop</a:t>
            </a:r>
          </a:p>
        </p:txBody>
      </p:sp>
      <p:pic>
        <p:nvPicPr>
          <p:cNvPr id="8" name="Afbeelding 7"/>
          <p:cNvPicPr>
            <a:picLocks noChangeAspect="1"/>
          </p:cNvPicPr>
          <p:nvPr/>
        </p:nvPicPr>
        <p:blipFill>
          <a:blip r:embed="rId4">
            <a:alphaModFix amt="69000"/>
          </a:blip>
          <a:stretch>
            <a:fillRect/>
          </a:stretch>
        </p:blipFill>
        <p:spPr>
          <a:xfrm>
            <a:off x="0" y="2291293"/>
            <a:ext cx="4860758" cy="1375932"/>
          </a:xfrm>
          <a:prstGeom prst="rect">
            <a:avLst/>
          </a:prstGeom>
        </p:spPr>
      </p:pic>
      <p:sp>
        <p:nvSpPr>
          <p:cNvPr id="2" name="Rechthoek 1"/>
          <p:cNvSpPr/>
          <p:nvPr/>
        </p:nvSpPr>
        <p:spPr>
          <a:xfrm>
            <a:off x="31040" y="2548528"/>
            <a:ext cx="4829718" cy="923330"/>
          </a:xfrm>
          <a:prstGeom prst="rect">
            <a:avLst/>
          </a:prstGeom>
        </p:spPr>
        <p:txBody>
          <a:bodyPr wrap="square">
            <a:spAutoFit/>
          </a:bodyPr>
          <a:lstStyle/>
          <a:p>
            <a:pPr>
              <a:buClr>
                <a:srgbClr val="00B0F0"/>
              </a:buClr>
            </a:pPr>
            <a:r>
              <a:rPr lang="en-US" dirty="0">
                <a:solidFill>
                  <a:schemeClr val="bg1"/>
                </a:solidFill>
                <a:latin typeface="Arial" panose="020B0604020202020204" pitchFamily="34" charset="0"/>
                <a:cs typeface="Arial" panose="020B0604020202020204" pitchFamily="34" charset="0"/>
              </a:rPr>
              <a:t>Je </a:t>
            </a:r>
            <a:r>
              <a:rPr lang="en-US" dirty="0" err="1">
                <a:solidFill>
                  <a:schemeClr val="bg1"/>
                </a:solidFill>
                <a:latin typeface="Arial" panose="020B0604020202020204" pitchFamily="34" charset="0"/>
                <a:cs typeface="Arial" panose="020B0604020202020204" pitchFamily="34" charset="0"/>
              </a:rPr>
              <a:t>weet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voldoende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af</a:t>
            </a:r>
            <a:r>
              <a:rPr lang="en-US" dirty="0">
                <a:solidFill>
                  <a:schemeClr val="bg1"/>
                </a:solidFill>
                <a:latin typeface="Arial" panose="020B0604020202020204" pitchFamily="34" charset="0"/>
                <a:cs typeface="Arial" panose="020B0604020202020204" pitchFamily="34" charset="0"/>
              </a:rPr>
              <a:t> van de </a:t>
            </a:r>
            <a:r>
              <a:rPr lang="en-US" dirty="0" err="1">
                <a:solidFill>
                  <a:schemeClr val="bg1"/>
                </a:solidFill>
                <a:latin typeface="Arial" panose="020B0604020202020204" pitchFamily="34" charset="0"/>
                <a:cs typeface="Arial" panose="020B0604020202020204" pitchFamily="34" charset="0"/>
              </a:rPr>
              <a:t>ondersteunende</a:t>
            </a:r>
            <a:r>
              <a:rPr lang="en-US" dirty="0">
                <a:solidFill>
                  <a:schemeClr val="bg1"/>
                </a:solidFill>
                <a:latin typeface="Arial" panose="020B0604020202020204" pitchFamily="34" charset="0"/>
                <a:cs typeface="Arial" panose="020B0604020202020204" pitchFamily="34" charset="0"/>
              </a:rPr>
              <a:t> toolkit van de HU om </a:t>
            </a:r>
            <a:r>
              <a:rPr lang="en-US" dirty="0" err="1">
                <a:solidFill>
                  <a:schemeClr val="bg1"/>
                </a:solidFill>
                <a:latin typeface="Arial" panose="020B0604020202020204" pitchFamily="34" charset="0"/>
                <a:cs typeface="Arial" panose="020B0604020202020204" pitchFamily="34" charset="0"/>
              </a:rPr>
              <a:t>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beoordelen</a:t>
            </a:r>
            <a:r>
              <a:rPr lang="en-US" dirty="0">
                <a:solidFill>
                  <a:schemeClr val="bg1"/>
                </a:solidFill>
                <a:latin typeface="Arial" panose="020B0604020202020204" pitchFamily="34" charset="0"/>
                <a:cs typeface="Arial" panose="020B0604020202020204" pitchFamily="34" charset="0"/>
              </a:rPr>
              <a:t> of </a:t>
            </a:r>
            <a:r>
              <a:rPr lang="en-US" dirty="0" err="1">
                <a:solidFill>
                  <a:schemeClr val="bg1"/>
                </a:solidFill>
                <a:latin typeface="Arial" panose="020B0604020202020204" pitchFamily="34" charset="0"/>
                <a:cs typeface="Arial" panose="020B0604020202020204" pitchFamily="34" charset="0"/>
              </a:rPr>
              <a:t>dit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toepasbaar</a:t>
            </a:r>
            <a:r>
              <a:rPr lang="en-US" dirty="0">
                <a:solidFill>
                  <a:schemeClr val="bg1"/>
                </a:solidFill>
                <a:latin typeface="Arial" panose="020B0604020202020204" pitchFamily="34" charset="0"/>
                <a:cs typeface="Arial" panose="020B0604020202020204" pitchFamily="34" charset="0"/>
              </a:rPr>
              <a:t> is in </a:t>
            </a:r>
            <a:r>
              <a:rPr lang="en-US" dirty="0" err="1">
                <a:solidFill>
                  <a:schemeClr val="bg1"/>
                </a:solidFill>
                <a:latin typeface="Arial" panose="020B0604020202020204" pitchFamily="34" charset="0"/>
                <a:cs typeface="Arial" panose="020B0604020202020204" pitchFamily="34" charset="0"/>
              </a:rPr>
              <a:t>jouw</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regio</a:t>
            </a:r>
            <a:r>
              <a:rPr lang="en-US" dirty="0">
                <a:solidFill>
                  <a:schemeClr val="bg1"/>
                </a:solidFill>
                <a:latin typeface="Arial" panose="020B0604020202020204" pitchFamily="34" charset="0"/>
                <a:cs typeface="Arial" panose="020B0604020202020204" pitchFamily="34" charset="0"/>
              </a:rPr>
              <a:t>.</a:t>
            </a:r>
          </a:p>
        </p:txBody>
      </p:sp>
      <p:pic>
        <p:nvPicPr>
          <p:cNvPr id="9" name="Afbeelding 8"/>
          <p:cNvPicPr>
            <a:picLocks noChangeAspect="1"/>
          </p:cNvPicPr>
          <p:nvPr/>
        </p:nvPicPr>
        <p:blipFill>
          <a:blip r:embed="rId4">
            <a:alphaModFix amt="69000"/>
          </a:blip>
          <a:stretch>
            <a:fillRect/>
          </a:stretch>
        </p:blipFill>
        <p:spPr>
          <a:xfrm>
            <a:off x="3564064" y="4292867"/>
            <a:ext cx="5733939" cy="885332"/>
          </a:xfrm>
          <a:prstGeom prst="rect">
            <a:avLst/>
          </a:prstGeom>
        </p:spPr>
      </p:pic>
      <p:sp>
        <p:nvSpPr>
          <p:cNvPr id="3" name="Rechthoek 2"/>
          <p:cNvSpPr/>
          <p:nvPr/>
        </p:nvSpPr>
        <p:spPr>
          <a:xfrm>
            <a:off x="3751134" y="4365046"/>
            <a:ext cx="5546869" cy="646331"/>
          </a:xfrm>
          <a:prstGeom prst="rect">
            <a:avLst/>
          </a:prstGeom>
        </p:spPr>
        <p:txBody>
          <a:bodyPr wrap="square">
            <a:spAutoFit/>
          </a:bodyPr>
          <a:lstStyle/>
          <a:p>
            <a:pPr>
              <a:buClr>
                <a:srgbClr val="00B0F0"/>
              </a:buClr>
            </a:pPr>
            <a:r>
              <a:rPr lang="en-US" dirty="0">
                <a:solidFill>
                  <a:schemeClr val="bg1"/>
                </a:solidFill>
                <a:latin typeface="Arial" panose="020B0604020202020204" pitchFamily="34" charset="0"/>
                <a:cs typeface="Arial" panose="020B0604020202020204" pitchFamily="34" charset="0"/>
              </a:rPr>
              <a:t>Je </a:t>
            </a:r>
            <a:r>
              <a:rPr lang="en-US" dirty="0" err="1">
                <a:solidFill>
                  <a:schemeClr val="bg1"/>
                </a:solidFill>
                <a:latin typeface="Arial" panose="020B0604020202020204" pitchFamily="34" charset="0"/>
                <a:cs typeface="Arial" panose="020B0604020202020204" pitchFamily="34" charset="0"/>
              </a:rPr>
              <a:t>kan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jouw</a:t>
            </a:r>
            <a:r>
              <a:rPr lang="en-US" dirty="0">
                <a:solidFill>
                  <a:schemeClr val="bg1"/>
                </a:solidFill>
                <a:latin typeface="Arial" panose="020B0604020202020204" pitchFamily="34" charset="0"/>
                <a:cs typeface="Arial" panose="020B0604020202020204" pitchFamily="34" charset="0"/>
              </a:rPr>
              <a:t> tips </a:t>
            </a:r>
            <a:r>
              <a:rPr lang="en-US" dirty="0" err="1">
                <a:solidFill>
                  <a:schemeClr val="bg1"/>
                </a:solidFill>
                <a:latin typeface="Arial" panose="020B0604020202020204" pitchFamily="34" charset="0"/>
                <a:cs typeface="Arial" panose="020B0604020202020204" pitchFamily="34" charset="0"/>
              </a:rPr>
              <a:t>en</a:t>
            </a:r>
            <a:r>
              <a:rPr lang="en-US" dirty="0">
                <a:solidFill>
                  <a:schemeClr val="bg1"/>
                </a:solidFill>
                <a:latin typeface="Arial" panose="020B0604020202020204" pitchFamily="34" charset="0"/>
                <a:cs typeface="Arial" panose="020B0604020202020204" pitchFamily="34" charset="0"/>
              </a:rPr>
              <a:t> tops </a:t>
            </a:r>
            <a:r>
              <a:rPr lang="en-US" dirty="0" err="1">
                <a:solidFill>
                  <a:schemeClr val="bg1"/>
                </a:solidFill>
                <a:latin typeface="Arial" panose="020B0604020202020204" pitchFamily="34" charset="0"/>
                <a:cs typeface="Arial" panose="020B0604020202020204" pitchFamily="34" charset="0"/>
              </a:rPr>
              <a:t>benoemen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betreft</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ondersteunende</a:t>
            </a:r>
            <a:r>
              <a:rPr lang="en-US" dirty="0">
                <a:solidFill>
                  <a:schemeClr val="bg1"/>
                </a:solidFill>
                <a:latin typeface="Arial" panose="020B0604020202020204" pitchFamily="34" charset="0"/>
                <a:cs typeface="Arial" panose="020B0604020202020204" pitchFamily="34" charset="0"/>
              </a:rPr>
              <a:t> toolkit voor de </a:t>
            </a:r>
            <a:r>
              <a:rPr lang="en-US" dirty="0" err="1">
                <a:solidFill>
                  <a:schemeClr val="bg1"/>
                </a:solidFill>
                <a:latin typeface="Arial" panose="020B0604020202020204" pitchFamily="34" charset="0"/>
                <a:cs typeface="Arial" panose="020B0604020202020204" pitchFamily="34" charset="0"/>
              </a:rPr>
              <a:t>Rotterdamse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regio</a:t>
            </a:r>
            <a:endParaRPr lang="nl-NL" dirty="0">
              <a:solidFill>
                <a:schemeClr val="bg1"/>
              </a:solidFill>
              <a:latin typeface="Arial" panose="020B0604020202020204" pitchFamily="34" charset="0"/>
              <a:cs typeface="Arial" panose="020B0604020202020204" pitchFamily="34" charset="0"/>
            </a:endParaRPr>
          </a:p>
        </p:txBody>
      </p:sp>
      <p:sp>
        <p:nvSpPr>
          <p:cNvPr id="5" name="Rechthoek 4"/>
          <p:cNvSpPr/>
          <p:nvPr/>
        </p:nvSpPr>
        <p:spPr>
          <a:xfrm>
            <a:off x="6434216" y="2005394"/>
            <a:ext cx="6096000" cy="646331"/>
          </a:xfrm>
          <a:prstGeom prst="rect">
            <a:avLst/>
          </a:prstGeom>
        </p:spPr>
        <p:txBody>
          <a:bodyPr>
            <a:spAutoFit/>
          </a:bodyPr>
          <a:lstStyle/>
          <a:p>
            <a:pPr>
              <a:spcAft>
                <a:spcPts val="0"/>
              </a:spcAft>
            </a:pPr>
            <a:r>
              <a:rPr lang="nl-NL" dirty="0">
                <a:solidFill>
                  <a:schemeClr val="bg1"/>
                </a:solidFill>
                <a:latin typeface="Arial" panose="020B0604020202020204" pitchFamily="34" charset="0"/>
                <a:ea typeface="MS PGothic" panose="020B0600070205080204" pitchFamily="34" charset="-128"/>
                <a:cs typeface="MS PGothic" panose="020B0600070205080204" pitchFamily="34" charset="-128"/>
              </a:rPr>
              <a:t>Je weet voldoende af van de mentortraining van de HU om te beoordelen of dit toepasbaar is in jouw regio.</a:t>
            </a:r>
            <a:endParaRPr lang="nl-NL" dirty="0">
              <a:solidFill>
                <a:schemeClr val="bg1"/>
              </a:solidFill>
              <a:latin typeface="MS PGothic" panose="020B0600070205080204" pitchFamily="34" charset="-128"/>
              <a:ea typeface="MS PGothic" panose="020B0600070205080204" pitchFamily="34" charset="-128"/>
              <a:cs typeface="MS PGothic" panose="020B0600070205080204" pitchFamily="34" charset="-128"/>
            </a:endParaRPr>
          </a:p>
        </p:txBody>
      </p:sp>
    </p:spTree>
    <p:extLst>
      <p:ext uri="{BB962C8B-B14F-4D97-AF65-F5344CB8AC3E}">
        <p14:creationId xmlns:p14="http://schemas.microsoft.com/office/powerpoint/2010/main" val="4263719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rotWithShape="1">
          <a:blip r:embed="rId3">
            <a:extLst>
              <a:ext uri="{28A0092B-C50C-407E-A947-70E740481C1C}">
                <a14:useLocalDpi xmlns:a14="http://schemas.microsoft.com/office/drawing/2010/main" val="0"/>
              </a:ext>
            </a:extLst>
          </a:blip>
          <a:srcRect l="5019" t="-1" r="11924" b="17188"/>
          <a:stretch/>
        </p:blipFill>
        <p:spPr>
          <a:xfrm>
            <a:off x="0" y="0"/>
            <a:ext cx="12227859" cy="6858000"/>
          </a:xfrm>
          <a:prstGeom prst="rect">
            <a:avLst/>
          </a:prstGeom>
        </p:spPr>
      </p:pic>
      <p:sp>
        <p:nvSpPr>
          <p:cNvPr id="14" name="Rechthoek 13"/>
          <p:cNvSpPr/>
          <p:nvPr/>
        </p:nvSpPr>
        <p:spPr>
          <a:xfrm>
            <a:off x="0" y="5762848"/>
            <a:ext cx="12330392" cy="1095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09479" y="6014917"/>
            <a:ext cx="2577722" cy="662108"/>
          </a:xfrm>
          <a:prstGeom prst="rect">
            <a:avLst/>
          </a:prstGeom>
          <a:solidFill>
            <a:srgbClr val="D9F1FB"/>
          </a:solidFill>
        </p:spPr>
      </p:pic>
      <p:sp>
        <p:nvSpPr>
          <p:cNvPr id="2" name="Rechthoek 1"/>
          <p:cNvSpPr/>
          <p:nvPr/>
        </p:nvSpPr>
        <p:spPr>
          <a:xfrm>
            <a:off x="197709" y="5890224"/>
            <a:ext cx="6096000" cy="707886"/>
          </a:xfrm>
          <a:prstGeom prst="rect">
            <a:avLst/>
          </a:prstGeom>
        </p:spPr>
        <p:txBody>
          <a:bodyPr>
            <a:spAutoFit/>
          </a:bodyPr>
          <a:lstStyle/>
          <a:p>
            <a:pPr fontAlgn="base">
              <a:spcBef>
                <a:spcPct val="0"/>
              </a:spcBef>
              <a:spcAft>
                <a:spcPct val="0"/>
              </a:spcAft>
              <a:defRPr/>
            </a:pPr>
            <a:r>
              <a:rPr lang="nl-NL" sz="2000" b="1" dirty="0">
                <a:latin typeface="Arial" panose="020B0604020202020204" pitchFamily="34" charset="0"/>
                <a:cs typeface="Arial" panose="020B0604020202020204" pitchFamily="34" charset="0"/>
              </a:rPr>
              <a:t>Betere aansluiting VO/MBO met HBO</a:t>
            </a:r>
            <a:endParaRPr lang="nl-NL" sz="2000" dirty="0">
              <a:latin typeface="Arial" panose="020B0604020202020204" pitchFamily="34" charset="0"/>
              <a:cs typeface="Arial" panose="020B0604020202020204" pitchFamily="34" charset="0"/>
            </a:endParaRPr>
          </a:p>
          <a:p>
            <a:pPr fontAlgn="base">
              <a:spcBef>
                <a:spcPct val="0"/>
              </a:spcBef>
              <a:spcAft>
                <a:spcPct val="0"/>
              </a:spcAft>
              <a:defRPr/>
            </a:pPr>
            <a:r>
              <a:rPr lang="nl-NL" sz="2000" b="1" i="1" dirty="0">
                <a:latin typeface="Arial" panose="020B0604020202020204" pitchFamily="34" charset="0"/>
                <a:cs typeface="Arial" panose="020B0604020202020204" pitchFamily="34" charset="0"/>
              </a:rPr>
              <a:t>Toolkit LOB-cv HU</a:t>
            </a:r>
            <a:endParaRPr lang="en-US" sz="2000" b="1" dirty="0">
              <a:latin typeface="Arial" panose="020B0604020202020204" pitchFamily="34" charset="0"/>
              <a:cs typeface="Arial" panose="020B0604020202020204" pitchFamily="34" charset="0"/>
            </a:endParaRPr>
          </a:p>
        </p:txBody>
      </p:sp>
      <p:sp>
        <p:nvSpPr>
          <p:cNvPr id="3" name="Rechthoek 2"/>
          <p:cNvSpPr/>
          <p:nvPr/>
        </p:nvSpPr>
        <p:spPr>
          <a:xfrm>
            <a:off x="197709" y="6525431"/>
            <a:ext cx="6096000" cy="276999"/>
          </a:xfrm>
          <a:prstGeom prst="rect">
            <a:avLst/>
          </a:prstGeom>
        </p:spPr>
        <p:txBody>
          <a:bodyPr>
            <a:spAutoFit/>
          </a:bodyPr>
          <a:lstStyle/>
          <a:p>
            <a:pPr lvl="0">
              <a:defRPr/>
            </a:pPr>
            <a:r>
              <a:rPr lang="nl-NL" sz="1200" dirty="0">
                <a:latin typeface="Arial" charset="0"/>
                <a:cs typeface="Arial" panose="020B0604020202020204" pitchFamily="34" charset="0"/>
              </a:rPr>
              <a:t>Hogeschool Utrecht | M&amp;C | Sacha Oostveen | 10 oktober 2019</a:t>
            </a:r>
          </a:p>
        </p:txBody>
      </p:sp>
    </p:spTree>
    <p:extLst>
      <p:ext uri="{BB962C8B-B14F-4D97-AF65-F5344CB8AC3E}">
        <p14:creationId xmlns:p14="http://schemas.microsoft.com/office/powerpoint/2010/main" val="353127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1270911"/>
            <a:ext cx="12192001" cy="5728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chemeClr val="bg1"/>
                </a:solidFill>
              </a:ln>
              <a:solidFill>
                <a:schemeClr val="bg1"/>
              </a:solidFill>
            </a:endParaRPr>
          </a:p>
        </p:txBody>
      </p:sp>
      <p:sp>
        <p:nvSpPr>
          <p:cNvPr id="4" name="Titel 4"/>
          <p:cNvSpPr>
            <a:spLocks noGrp="1"/>
          </p:cNvSpPr>
          <p:nvPr>
            <p:ph type="title"/>
          </p:nvPr>
        </p:nvSpPr>
        <p:spPr/>
        <p:txBody>
          <a:bodyPr>
            <a:noAutofit/>
          </a:bodyPr>
          <a:lstStyle/>
          <a:p>
            <a:r>
              <a:rPr lang="nl-NL" sz="3200" dirty="0">
                <a:solidFill>
                  <a:schemeClr val="bg1">
                    <a:lumMod val="65000"/>
                  </a:schemeClr>
                </a:solidFill>
              </a:rPr>
              <a:t>LOB-CV </a:t>
            </a:r>
            <a:r>
              <a:rPr lang="nl-NL" sz="3200" dirty="0">
                <a:solidFill>
                  <a:srgbClr val="0099D4"/>
                </a:solidFill>
              </a:rPr>
              <a:t>|</a:t>
            </a:r>
            <a:r>
              <a:rPr lang="nl-NL" sz="3200" dirty="0"/>
              <a:t> Uitbreidingsmogelijkheden </a:t>
            </a:r>
            <a:br>
              <a:rPr lang="nl-NL" sz="3200" dirty="0"/>
            </a:br>
            <a:r>
              <a:rPr lang="nl-NL" sz="3200" dirty="0"/>
              <a:t>= methode </a:t>
            </a: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6421" b="6297"/>
          <a:stretch/>
        </p:blipFill>
        <p:spPr>
          <a:xfrm>
            <a:off x="822318" y="1165206"/>
            <a:ext cx="9756035" cy="5697608"/>
          </a:xfrm>
          <a:prstGeom prst="rect">
            <a:avLst/>
          </a:prstGeom>
        </p:spPr>
      </p:pic>
      <p:pic>
        <p:nvPicPr>
          <p:cNvPr id="6" name="Afbeelding 5">
            <a:extLst>
              <a:ext uri="{FF2B5EF4-FFF2-40B4-BE49-F238E27FC236}">
                <a16:creationId xmlns:a16="http://schemas.microsoft.com/office/drawing/2014/main" id="{83EB10BB-89FD-1D4C-8D5E-3838459927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spTree>
    <p:extLst>
      <p:ext uri="{BB962C8B-B14F-4D97-AF65-F5344CB8AC3E}">
        <p14:creationId xmlns:p14="http://schemas.microsoft.com/office/powerpoint/2010/main" val="109206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a:spLocks noGrp="1"/>
          </p:cNvSpPr>
          <p:nvPr>
            <p:ph type="title"/>
          </p:nvPr>
        </p:nvSpPr>
        <p:spPr/>
        <p:txBody>
          <a:bodyPr>
            <a:normAutofit/>
          </a:bodyPr>
          <a:lstStyle/>
          <a:p>
            <a:r>
              <a:rPr lang="nl-NL" dirty="0">
                <a:solidFill>
                  <a:schemeClr val="bg1">
                    <a:lumMod val="65000"/>
                  </a:schemeClr>
                </a:solidFill>
              </a:rPr>
              <a:t>Uitbreiding LOB-cv</a:t>
            </a:r>
            <a:r>
              <a:rPr lang="nl-NL" baseline="30000" dirty="0">
                <a:solidFill>
                  <a:schemeClr val="bg1">
                    <a:lumMod val="65000"/>
                  </a:schemeClr>
                </a:solidFill>
              </a:rPr>
              <a:t>+</a:t>
            </a:r>
            <a:r>
              <a:rPr lang="nl-NL" dirty="0">
                <a:solidFill>
                  <a:schemeClr val="bg1">
                    <a:lumMod val="65000"/>
                  </a:schemeClr>
                </a:solidFill>
              </a:rPr>
              <a:t> </a:t>
            </a:r>
            <a:r>
              <a:rPr lang="nl-NL" dirty="0">
                <a:solidFill>
                  <a:srgbClr val="0099D4"/>
                </a:solidFill>
              </a:rPr>
              <a:t>| </a:t>
            </a:r>
            <a:r>
              <a:rPr lang="nl-NL" dirty="0"/>
              <a:t>1. SOK</a:t>
            </a:r>
          </a:p>
        </p:txBody>
      </p:sp>
      <p:sp>
        <p:nvSpPr>
          <p:cNvPr id="5" name="Rechthoek 4"/>
          <p:cNvSpPr/>
          <p:nvPr/>
        </p:nvSpPr>
        <p:spPr>
          <a:xfrm>
            <a:off x="814295" y="1808947"/>
            <a:ext cx="10225740" cy="2585323"/>
          </a:xfrm>
          <a:prstGeom prst="rect">
            <a:avLst/>
          </a:prstGeom>
        </p:spPr>
        <p:txBody>
          <a:bodyPr wrap="square">
            <a:spAutoFit/>
          </a:bodyPr>
          <a:lstStyle/>
          <a:p>
            <a:r>
              <a:rPr lang="nl-NL" b="1" dirty="0"/>
              <a:t>Wat is het SOK?</a:t>
            </a:r>
          </a:p>
          <a:p>
            <a:r>
              <a:rPr lang="nl-NL" dirty="0"/>
              <a:t>Digitaal instrument (‘Studie Oriëntatie Kit’) voor LOB dat decanen/mentoren in het vo kunnen inzetten als hulpmiddel voor hun vooreindexamen-leerlingen </a:t>
            </a:r>
          </a:p>
          <a:p>
            <a:pPr marL="742950" lvl="1" indent="-285750">
              <a:buFont typeface="Arial" panose="020B0604020202020204" pitchFamily="34" charset="0"/>
              <a:buChar char="•"/>
            </a:pPr>
            <a:r>
              <a:rPr lang="nl-NL" dirty="0"/>
              <a:t>dat helpt hun LOB-cv goed in te vullen in havo 5 (sluit aan)</a:t>
            </a:r>
          </a:p>
          <a:p>
            <a:pPr marL="285750" indent="-285750">
              <a:buFont typeface="Arial" panose="020B0604020202020204" pitchFamily="34" charset="0"/>
              <a:buChar char="•"/>
            </a:pPr>
            <a:endParaRPr lang="nl-NL" dirty="0"/>
          </a:p>
          <a:p>
            <a:r>
              <a:rPr lang="nl-NL" b="1" dirty="0"/>
              <a:t>Resultaten</a:t>
            </a:r>
          </a:p>
          <a:p>
            <a:pPr marL="742950" lvl="1" indent="-285750">
              <a:buFont typeface="Arial" panose="020B0604020202020204" pitchFamily="34" charset="0"/>
              <a:buChar char="•"/>
            </a:pPr>
            <a:r>
              <a:rPr lang="nl-NL" dirty="0"/>
              <a:t>Leerlingen leren via afwisselende opdrachten op een leuke manier op zichzelf te reflecteren</a:t>
            </a:r>
          </a:p>
          <a:p>
            <a:pPr marL="742950" lvl="1" indent="-285750">
              <a:buFont typeface="Arial" panose="020B0604020202020204" pitchFamily="34" charset="0"/>
              <a:buChar char="•"/>
            </a:pPr>
            <a:r>
              <a:rPr lang="nl-NL" dirty="0"/>
              <a:t>Ze krijgen zo inzicht in hun interesses, eigenschappen, kwaliteiten en vaardigheden</a:t>
            </a:r>
          </a:p>
          <a:p>
            <a:pPr marL="742950" lvl="1" indent="-285750">
              <a:buFont typeface="Arial" panose="020B0604020202020204" pitchFamily="34" charset="0"/>
              <a:buChar char="•"/>
            </a:pPr>
            <a:r>
              <a:rPr lang="nl-NL" dirty="0"/>
              <a:t>Zo ontdekken leerlingen wie ze zijn, wat ze belangrijk vinden én welke studies daarop aansluiten</a:t>
            </a:r>
          </a:p>
        </p:txBody>
      </p:sp>
      <p:sp>
        <p:nvSpPr>
          <p:cNvPr id="19" name="Rechthoek 18"/>
          <p:cNvSpPr/>
          <p:nvPr/>
        </p:nvSpPr>
        <p:spPr>
          <a:xfrm rot="290205">
            <a:off x="6741538" y="334836"/>
            <a:ext cx="3592131" cy="1193374"/>
          </a:xfrm>
          <a:prstGeom prst="rect">
            <a:avLst/>
          </a:prstGeom>
          <a:solidFill>
            <a:srgbClr val="E6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Helder beeld van jezelf</a:t>
            </a:r>
          </a:p>
          <a:p>
            <a:pPr algn="ctr"/>
            <a:r>
              <a:rPr lang="nl-NL" sz="2000" b="1" dirty="0"/>
              <a:t>=</a:t>
            </a:r>
          </a:p>
          <a:p>
            <a:pPr algn="ctr"/>
            <a:r>
              <a:rPr lang="nl-NL" sz="2000" b="1" dirty="0"/>
              <a:t>Basis voor goed LOB-cv</a:t>
            </a:r>
          </a:p>
        </p:txBody>
      </p:sp>
      <p:sp>
        <p:nvSpPr>
          <p:cNvPr id="20" name="Rechthoek 19"/>
          <p:cNvSpPr/>
          <p:nvPr/>
        </p:nvSpPr>
        <p:spPr>
          <a:xfrm>
            <a:off x="9305085" y="5223923"/>
            <a:ext cx="2886915" cy="163407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bg1"/>
              </a:solidFill>
            </a:endParaRPr>
          </a:p>
          <a:p>
            <a:pPr algn="ctr"/>
            <a:r>
              <a:rPr lang="nl-NL" b="1" dirty="0">
                <a:solidFill>
                  <a:schemeClr val="bg1"/>
                </a:solidFill>
              </a:rPr>
              <a:t>SOK</a:t>
            </a:r>
          </a:p>
          <a:p>
            <a:pPr algn="ctr"/>
            <a:r>
              <a:rPr lang="nl-NL" b="1" dirty="0">
                <a:solidFill>
                  <a:schemeClr val="bg1"/>
                </a:solidFill>
              </a:rPr>
              <a:t> </a:t>
            </a:r>
            <a:r>
              <a:rPr lang="nl-NL" dirty="0">
                <a:solidFill>
                  <a:schemeClr val="bg1"/>
                </a:solidFill>
              </a:rPr>
              <a:t>4 havo/ 5 vwo</a:t>
            </a:r>
          </a:p>
          <a:p>
            <a:pPr algn="ctr"/>
            <a:endParaRPr lang="nl-NL" b="1" dirty="0">
              <a:solidFill>
                <a:schemeClr val="bg1"/>
              </a:solidFill>
            </a:endParaRPr>
          </a:p>
        </p:txBody>
      </p:sp>
    </p:spTree>
    <p:extLst>
      <p:ext uri="{BB962C8B-B14F-4D97-AF65-F5344CB8AC3E}">
        <p14:creationId xmlns:p14="http://schemas.microsoft.com/office/powerpoint/2010/main" val="195169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fbeeldingsresultaat voor landkaart nederland zwart w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2" descr="https://hu.brand-spot.net/~18.09-2017-05-18T11:36:50Z~/brandspot/resources/preview/129495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4" descr="Afbeeldingsresultaat voor lob-cv"/>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AutoShape 6" descr="https://hu.brand-spot.net/~18.09-2018-12-18T13:27:52Z~/brandspot/resources/preview/2750696"/>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Afbeeldingsresultaat voor logo HU vrijstaa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4" descr="Afbeeldingsresultaat voor logo HU vrijstaand"/>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HU_SOK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4156" y="1401309"/>
            <a:ext cx="8686799" cy="4886324"/>
          </a:xfrm>
          <a:prstGeom prst="rect">
            <a:avLst/>
          </a:prstGeom>
        </p:spPr>
      </p:pic>
    </p:spTree>
    <p:extLst>
      <p:ext uri="{BB962C8B-B14F-4D97-AF65-F5344CB8AC3E}">
        <p14:creationId xmlns:p14="http://schemas.microsoft.com/office/powerpoint/2010/main" val="36950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32456">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Demo SOK</a:t>
            </a:r>
          </a:p>
        </p:txBody>
      </p:sp>
      <p:pic>
        <p:nvPicPr>
          <p:cNvPr id="3" name="Afbeelding 2">
            <a:extLst>
              <a:ext uri="{FF2B5EF4-FFF2-40B4-BE49-F238E27FC236}">
                <a16:creationId xmlns:a16="http://schemas.microsoft.com/office/drawing/2014/main" id="{83EB10BB-89FD-1D4C-8D5E-3838459927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4765" y="264140"/>
            <a:ext cx="2577722" cy="662108"/>
          </a:xfrm>
          <a:prstGeom prst="rect">
            <a:avLst/>
          </a:prstGeom>
          <a:solidFill>
            <a:srgbClr val="D9F1FB"/>
          </a:solidFill>
        </p:spPr>
      </p:pic>
      <p:pic>
        <p:nvPicPr>
          <p:cNvPr id="4" name="Afbeelding 3"/>
          <p:cNvPicPr>
            <a:picLocks noChangeAspect="1"/>
          </p:cNvPicPr>
          <p:nvPr/>
        </p:nvPicPr>
        <p:blipFill rotWithShape="1">
          <a:blip r:embed="rId4"/>
          <a:srcRect l="21530" t="6339" r="19299" b="17038"/>
          <a:stretch/>
        </p:blipFill>
        <p:spPr>
          <a:xfrm>
            <a:off x="396334" y="1748749"/>
            <a:ext cx="5618704" cy="4092636"/>
          </a:xfrm>
          <a:prstGeom prst="rect">
            <a:avLst/>
          </a:prstGeom>
          <a:ln w="28575">
            <a:solidFill>
              <a:srgbClr val="00B0F0"/>
            </a:solidFill>
          </a:ln>
        </p:spPr>
      </p:pic>
      <p:pic>
        <p:nvPicPr>
          <p:cNvPr id="6" name="Afbeelding 5"/>
          <p:cNvPicPr>
            <a:picLocks noChangeAspect="1"/>
          </p:cNvPicPr>
          <p:nvPr/>
        </p:nvPicPr>
        <p:blipFill rotWithShape="1">
          <a:blip r:embed="rId5"/>
          <a:srcRect l="16440" t="9537" r="8905" b="2596"/>
          <a:stretch/>
        </p:blipFill>
        <p:spPr>
          <a:xfrm>
            <a:off x="6237171" y="1748749"/>
            <a:ext cx="5625316" cy="4092636"/>
          </a:xfrm>
          <a:prstGeom prst="rect">
            <a:avLst/>
          </a:prstGeom>
          <a:ln w="28575">
            <a:solidFill>
              <a:srgbClr val="00B0F0"/>
            </a:solidFill>
          </a:ln>
        </p:spPr>
      </p:pic>
    </p:spTree>
    <p:extLst>
      <p:ext uri="{BB962C8B-B14F-4D97-AF65-F5344CB8AC3E}">
        <p14:creationId xmlns:p14="http://schemas.microsoft.com/office/powerpoint/2010/main" val="684912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a:spLocks noGrp="1"/>
          </p:cNvSpPr>
          <p:nvPr>
            <p:ph type="title"/>
          </p:nvPr>
        </p:nvSpPr>
        <p:spPr/>
        <p:txBody>
          <a:bodyPr>
            <a:normAutofit/>
          </a:bodyPr>
          <a:lstStyle/>
          <a:p>
            <a:r>
              <a:rPr lang="nl-NL" dirty="0">
                <a:solidFill>
                  <a:schemeClr val="bg1">
                    <a:lumMod val="65000"/>
                  </a:schemeClr>
                </a:solidFill>
              </a:rPr>
              <a:t>Uitbreiding LOB-cv</a:t>
            </a:r>
            <a:r>
              <a:rPr lang="nl-NL" baseline="30000" dirty="0">
                <a:solidFill>
                  <a:schemeClr val="bg1">
                    <a:lumMod val="65000"/>
                  </a:schemeClr>
                </a:solidFill>
              </a:rPr>
              <a:t>+</a:t>
            </a:r>
            <a:r>
              <a:rPr lang="nl-NL" dirty="0">
                <a:solidFill>
                  <a:schemeClr val="bg1">
                    <a:lumMod val="65000"/>
                  </a:schemeClr>
                </a:solidFill>
              </a:rPr>
              <a:t> </a:t>
            </a:r>
            <a:r>
              <a:rPr lang="nl-NL" dirty="0">
                <a:solidFill>
                  <a:srgbClr val="0099D4"/>
                </a:solidFill>
              </a:rPr>
              <a:t>| </a:t>
            </a:r>
            <a:r>
              <a:rPr lang="nl-NL" dirty="0"/>
              <a:t>2. Training</a:t>
            </a:r>
          </a:p>
        </p:txBody>
      </p:sp>
      <p:sp>
        <p:nvSpPr>
          <p:cNvPr id="5" name="Rechthoek 4"/>
          <p:cNvSpPr/>
          <p:nvPr/>
        </p:nvSpPr>
        <p:spPr>
          <a:xfrm>
            <a:off x="814295" y="1808947"/>
            <a:ext cx="10225740" cy="4801314"/>
          </a:xfrm>
          <a:prstGeom prst="rect">
            <a:avLst/>
          </a:prstGeom>
        </p:spPr>
        <p:txBody>
          <a:bodyPr wrap="square">
            <a:spAutoFit/>
          </a:bodyPr>
          <a:lstStyle/>
          <a:p>
            <a:r>
              <a:rPr lang="nl-NL" b="1" dirty="0">
                <a:latin typeface="Arial" panose="020B0604020202020204" pitchFamily="34" charset="0"/>
                <a:cs typeface="Arial" panose="020B0604020202020204" pitchFamily="34" charset="0"/>
              </a:rPr>
              <a:t>Training ‘Keuzebegeleiding en het LOB-cv’</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Voor vo-mentoren in de bovenbouw </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Geeft inzicht in hoe leerlingen een studie kiezen en hoe je als mentor je leerlingen daarbij coacht</a:t>
            </a:r>
          </a:p>
          <a:p>
            <a:endParaRPr lang="nl-NL" dirty="0">
              <a:solidFill>
                <a:srgbClr val="FF0000"/>
              </a:solidFill>
              <a:latin typeface="Arial" panose="020B0604020202020204" pitchFamily="34" charset="0"/>
              <a:cs typeface="Arial" panose="020B0604020202020204" pitchFamily="34" charset="0"/>
            </a:endParaRPr>
          </a:p>
          <a:p>
            <a:r>
              <a:rPr lang="nl-NL" b="1" dirty="0">
                <a:latin typeface="Arial" panose="020B0604020202020204" pitchFamily="34" charset="0"/>
                <a:cs typeface="Arial" panose="020B0604020202020204" pitchFamily="34" charset="0"/>
              </a:rPr>
              <a:t>In de training leer je meer over:</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het studiekeuzeproces, keuzestress, valkuilen bij kiezen en de werking van het puberbrein</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over de rolwisseling van docent naar coach</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gesprekstechnieken om je leerling te coachen en activeren in het keuzeproces a.d.h.v. tools zoals </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SOK en het LOB-cv</a:t>
            </a:r>
          </a:p>
          <a:p>
            <a:r>
              <a:rPr lang="nl-NL" dirty="0">
                <a:latin typeface="Arial" panose="020B0604020202020204" pitchFamily="34" charset="0"/>
                <a:cs typeface="Arial" panose="020B0604020202020204" pitchFamily="34" charset="0"/>
              </a:rPr>
              <a:t> </a:t>
            </a:r>
            <a:endParaRPr lang="nl-NL" dirty="0">
              <a:solidFill>
                <a:srgbClr val="FF0000"/>
              </a:solidFill>
              <a:latin typeface="Arial" panose="020B0604020202020204" pitchFamily="34" charset="0"/>
              <a:cs typeface="Arial" panose="020B0604020202020204" pitchFamily="34" charset="0"/>
            </a:endParaRPr>
          </a:p>
          <a:p>
            <a:r>
              <a:rPr lang="nl-NL" b="1" dirty="0">
                <a:latin typeface="Arial" panose="020B0604020202020204" pitchFamily="34" charset="0"/>
                <a:cs typeface="Arial" panose="020B0604020202020204" pitchFamily="34" charset="0"/>
              </a:rPr>
              <a:t>Resultaten </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nieuwe kennis over jezelf als coach</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vanuit meer ontspanning en plezier je leerlingen begeleiden</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effectievere LOB-gesprekken </a:t>
            </a:r>
          </a:p>
          <a:p>
            <a:endParaRPr lang="nl-NL" dirty="0">
              <a:solidFill>
                <a:srgbClr val="FF0000"/>
              </a:solidFill>
            </a:endParaRPr>
          </a:p>
        </p:txBody>
      </p:sp>
      <p:sp>
        <p:nvSpPr>
          <p:cNvPr id="20" name="Rechthoek 19"/>
          <p:cNvSpPr/>
          <p:nvPr/>
        </p:nvSpPr>
        <p:spPr>
          <a:xfrm>
            <a:off x="9305085" y="5223923"/>
            <a:ext cx="2886915" cy="163407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bg1"/>
              </a:solidFill>
            </a:endParaRPr>
          </a:p>
          <a:p>
            <a:pPr algn="ctr"/>
            <a:r>
              <a:rPr lang="nl-NL" b="1" dirty="0">
                <a:solidFill>
                  <a:schemeClr val="bg1"/>
                </a:solidFill>
              </a:rPr>
              <a:t>Training</a:t>
            </a:r>
          </a:p>
          <a:p>
            <a:pPr algn="ctr"/>
            <a:r>
              <a:rPr lang="nl-NL" b="1" dirty="0">
                <a:solidFill>
                  <a:schemeClr val="bg1"/>
                </a:solidFill>
              </a:rPr>
              <a:t> </a:t>
            </a:r>
            <a:r>
              <a:rPr lang="nl-NL" dirty="0">
                <a:solidFill>
                  <a:schemeClr val="bg1"/>
                </a:solidFill>
              </a:rPr>
              <a:t>voor mentoren</a:t>
            </a:r>
          </a:p>
          <a:p>
            <a:pPr algn="ctr"/>
            <a:r>
              <a:rPr lang="nl-NL" dirty="0">
                <a:solidFill>
                  <a:schemeClr val="bg1"/>
                </a:solidFill>
              </a:rPr>
              <a:t> </a:t>
            </a:r>
            <a:endParaRPr lang="nl-NL" b="1" dirty="0">
              <a:solidFill>
                <a:schemeClr val="bg1"/>
              </a:solidFill>
            </a:endParaRPr>
          </a:p>
          <a:p>
            <a:pPr algn="ctr"/>
            <a:endParaRPr lang="nl-NL" b="1" dirty="0">
              <a:solidFill>
                <a:schemeClr val="bg1"/>
              </a:solidFill>
            </a:endParaRPr>
          </a:p>
        </p:txBody>
      </p:sp>
      <p:sp>
        <p:nvSpPr>
          <p:cNvPr id="6" name="Rechthoek 5"/>
          <p:cNvSpPr/>
          <p:nvPr/>
        </p:nvSpPr>
        <p:spPr>
          <a:xfrm rot="290205">
            <a:off x="6744230" y="337804"/>
            <a:ext cx="3659734" cy="1126679"/>
          </a:xfrm>
          <a:prstGeom prst="rect">
            <a:avLst/>
          </a:prstGeom>
          <a:solidFill>
            <a:srgbClr val="E6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Effectievere LOB-gesprekken</a:t>
            </a:r>
          </a:p>
        </p:txBody>
      </p:sp>
    </p:spTree>
    <p:extLst>
      <p:ext uri="{BB962C8B-B14F-4D97-AF65-F5344CB8AC3E}">
        <p14:creationId xmlns:p14="http://schemas.microsoft.com/office/powerpoint/2010/main" val="3790313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5296039826B14D8BE7F99886D26766" ma:contentTypeVersion="10" ma:contentTypeDescription="Create a new document." ma:contentTypeScope="" ma:versionID="5a680c1186d602d6e2b9b94b0b787f37">
  <xsd:schema xmlns:xsd="http://www.w3.org/2001/XMLSchema" xmlns:xs="http://www.w3.org/2001/XMLSchema" xmlns:p="http://schemas.microsoft.com/office/2006/metadata/properties" xmlns:ns3="978075b5-ae4e-485e-ae02-b46fd588fb74" xmlns:ns4="1ab55698-7eac-4ee7-877b-bbbb196cf7cd" targetNamespace="http://schemas.microsoft.com/office/2006/metadata/properties" ma:root="true" ma:fieldsID="71853aadbee403390bcfb6d696d47999" ns3:_="" ns4:_="">
    <xsd:import namespace="978075b5-ae4e-485e-ae02-b46fd588fb74"/>
    <xsd:import namespace="1ab55698-7eac-4ee7-877b-bbbb196cf7c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075b5-ae4e-485e-ae02-b46fd588f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b55698-7eac-4ee7-877b-bbbb196cf7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409823-82F8-40A2-932E-0BEFCAF74006}">
  <ds:schemaRefs>
    <ds:schemaRef ds:uri="http://purl.org/dc/elements/1.1/"/>
    <ds:schemaRef ds:uri="http://schemas.openxmlformats.org/package/2006/metadata/core-properties"/>
    <ds:schemaRef ds:uri="978075b5-ae4e-485e-ae02-b46fd588fb74"/>
    <ds:schemaRef ds:uri="http://schemas.microsoft.com/office/2006/metadata/properties"/>
    <ds:schemaRef ds:uri="http://purl.org/dc/dcmitype/"/>
    <ds:schemaRef ds:uri="http://schemas.microsoft.com/office/2006/documentManagement/types"/>
    <ds:schemaRef ds:uri="1ab55698-7eac-4ee7-877b-bbbb196cf7cd"/>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29EB6A41-FDD7-487C-A13F-1C4F13BBD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8075b5-ae4e-485e-ae02-b46fd588fb74"/>
    <ds:schemaRef ds:uri="1ab55698-7eac-4ee7-877b-bbbb196cf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033F2A-A423-49ED-B2AA-3C1FD37DC2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527</TotalTime>
  <Words>749</Words>
  <Application>Microsoft Office PowerPoint</Application>
  <PresentationFormat>Breedbeeld</PresentationFormat>
  <Paragraphs>106</Paragraphs>
  <Slides>15</Slides>
  <Notes>15</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MS PGothic</vt:lpstr>
      <vt:lpstr>Arial</vt:lpstr>
      <vt:lpstr>Calibri</vt:lpstr>
      <vt:lpstr>Wingdings</vt:lpstr>
      <vt:lpstr>Office Theme</vt:lpstr>
      <vt:lpstr>Welkom</vt:lpstr>
      <vt:lpstr>Programma van deze workshop</vt:lpstr>
      <vt:lpstr>Doel van deze workshop</vt:lpstr>
      <vt:lpstr>PowerPoint-presentatie</vt:lpstr>
      <vt:lpstr>LOB-CV | Uitbreidingsmogelijkheden  = methode </vt:lpstr>
      <vt:lpstr>Uitbreiding LOB-cv+ | 1. SOK</vt:lpstr>
      <vt:lpstr>PowerPoint-presentatie</vt:lpstr>
      <vt:lpstr>Demo SOK</vt:lpstr>
      <vt:lpstr>Uitbreiding LOB-cv+ | 2. Training</vt:lpstr>
      <vt:lpstr>Opdracht | SOK </vt:lpstr>
      <vt:lpstr>Voorbeeld oefening SOK in mentorles</vt:lpstr>
      <vt:lpstr>Voorbeeld oefening SOK in mentorles</vt:lpstr>
      <vt:lpstr>PowerPoint-presentatie</vt:lpstr>
      <vt:lpstr>Feedback geven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Krijger-den Hartog, R.E. (Renske)</dc:creator>
  <cp:lastModifiedBy>Renske den Hartog</cp:lastModifiedBy>
  <cp:revision>26</cp:revision>
  <dcterms:created xsi:type="dcterms:W3CDTF">2019-09-26T18:53:11Z</dcterms:created>
  <dcterms:modified xsi:type="dcterms:W3CDTF">2019-10-10T14:20:32Z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0x0101002E5296039826B14D8BE7F99886D26766</vt:lpwstr>
  </property>
</Properties>
</file>