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71" r:id="rId9"/>
    <p:sldId id="264" r:id="rId10"/>
    <p:sldId id="266" r:id="rId11"/>
    <p:sldId id="267" r:id="rId12"/>
    <p:sldId id="265" r:id="rId13"/>
    <p:sldId id="268" r:id="rId14"/>
    <p:sldId id="270" r:id="rId15"/>
    <p:sldId id="279" r:id="rId16"/>
    <p:sldId id="269" r:id="rId17"/>
    <p:sldId id="274" r:id="rId18"/>
    <p:sldId id="280" r:id="rId19"/>
    <p:sldId id="272" r:id="rId20"/>
    <p:sldId id="273" r:id="rId21"/>
    <p:sldId id="275" r:id="rId22"/>
    <p:sldId id="276" r:id="rId23"/>
    <p:sldId id="281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17" autoAdjust="0"/>
  </p:normalViewPr>
  <p:slideViewPr>
    <p:cSldViewPr snapToGrid="0">
      <p:cViewPr varScale="1">
        <p:scale>
          <a:sx n="104" d="100"/>
          <a:sy n="104" d="100"/>
        </p:scale>
        <p:origin x="1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AA671-F44F-4825-84EA-987BE40B4A1A}" type="datetimeFigureOut">
              <a:rPr lang="nl-NL" smtClean="0"/>
              <a:t>29-6-2017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180B9-5A13-418A-88C5-1DC4BBECB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30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180B9-5A13-418A-88C5-1DC4BBECBD04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143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180B9-5A13-418A-88C5-1DC4BBECBD04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02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180B9-5A13-418A-88C5-1DC4BBECBD04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11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180B9-5A13-418A-88C5-1DC4BBECBD04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498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52106"/>
            <a:ext cx="9144000" cy="1824993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54B6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77099"/>
            <a:ext cx="9144000" cy="258070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B6C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03823644-F9D8-41AD-9952-0C13E99CD8BA}" type="datetimeFigureOut">
              <a:rPr lang="nl-NL" smtClean="0"/>
              <a:pPr/>
              <a:t>29-6-2017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276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54B6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699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622" y="387160"/>
            <a:ext cx="8335178" cy="538258"/>
          </a:xfrm>
        </p:spPr>
        <p:txBody>
          <a:bodyPr>
            <a:noAutofit/>
          </a:bodyPr>
          <a:lstStyle>
            <a:lvl1pPr>
              <a:defRPr sz="3600" b="0">
                <a:solidFill>
                  <a:srgbClr val="54B6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260"/>
            <a:ext cx="10515600" cy="47007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398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73082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73082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18622" y="387160"/>
            <a:ext cx="8335178" cy="538258"/>
          </a:xfrm>
        </p:spPr>
        <p:txBody>
          <a:bodyPr>
            <a:noAutofit/>
          </a:bodyPr>
          <a:lstStyle>
            <a:lvl1pPr>
              <a:defRPr sz="3600" b="0">
                <a:solidFill>
                  <a:srgbClr val="54B6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704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805" y="150489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805" y="2328803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3217" y="150489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1353" y="2416939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nl-NL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18622" y="387160"/>
            <a:ext cx="8335178" cy="538258"/>
          </a:xfrm>
        </p:spPr>
        <p:txBody>
          <a:bodyPr>
            <a:noAutofit/>
          </a:bodyPr>
          <a:lstStyle>
            <a:lvl1pPr>
              <a:defRPr sz="3600" b="0">
                <a:solidFill>
                  <a:srgbClr val="54B6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24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8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823644-F9D8-41AD-9952-0C13E99CD8BA}" type="datetimeFigureOut">
              <a:rPr lang="nl-NL" smtClean="0"/>
              <a:pPr/>
              <a:t>29-6-2017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673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4B6C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B6C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B6C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B6C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4B6C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Welkom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41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8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62974" y="1191703"/>
            <a:ext cx="9178925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80104" y="512418"/>
            <a:ext cx="4371525" cy="618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En nu….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66" y="1226209"/>
            <a:ext cx="8353425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74189" y="1827212"/>
            <a:ext cx="6096000" cy="34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381554" y="1217582"/>
            <a:ext cx="4183811" cy="557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wiskunde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148571"/>
            <a:ext cx="8483600" cy="4700588"/>
          </a:xfrm>
        </p:spPr>
      </p:pic>
    </p:spTree>
    <p:extLst>
      <p:ext uri="{BB962C8B-B14F-4D97-AF65-F5344CB8AC3E}">
        <p14:creationId xmlns:p14="http://schemas.microsoft.com/office/powerpoint/2010/main" val="1756243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24000" y="1381484"/>
            <a:ext cx="8159750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Plaatje </a:t>
            </a:r>
            <a:r>
              <a:rPr lang="nl-NL" dirty="0" err="1" smtClean="0"/>
              <a:t>ezine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19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Kahoot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37563"/>
            <a:ext cx="10515600" cy="2378211"/>
          </a:xfrm>
        </p:spPr>
      </p:pic>
    </p:spTree>
    <p:extLst>
      <p:ext uri="{BB962C8B-B14F-4D97-AF65-F5344CB8AC3E}">
        <p14:creationId xmlns:p14="http://schemas.microsoft.com/office/powerpoint/2010/main" val="3478922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Feiten en cijfers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54B6C3"/>
                </a:solidFill>
              </a:rPr>
              <a:t>50 van 59 scholen met een havo afdeling hebben het convenant ondertekend. </a:t>
            </a:r>
          </a:p>
          <a:p>
            <a:r>
              <a:rPr lang="nl-NL" dirty="0" smtClean="0">
                <a:solidFill>
                  <a:srgbClr val="54B6C3"/>
                </a:solidFill>
              </a:rPr>
              <a:t>41 van deze scholen zijn actief betrokken geweest. </a:t>
            </a:r>
            <a:r>
              <a:rPr lang="nl-NL" dirty="0" smtClean="0">
                <a:solidFill>
                  <a:srgbClr val="54B6C3"/>
                </a:solidFill>
              </a:rPr>
              <a:t>33 van hen zelfs bij twee of meer the</a:t>
            </a:r>
            <a:r>
              <a:rPr lang="nl-NL" dirty="0" smtClean="0">
                <a:solidFill>
                  <a:srgbClr val="54B6C3"/>
                </a:solidFill>
              </a:rPr>
              <a:t>ma’s.</a:t>
            </a:r>
            <a:endParaRPr lang="nl-NL" dirty="0" smtClean="0">
              <a:solidFill>
                <a:srgbClr val="54B6C3"/>
              </a:solidFill>
            </a:endParaRPr>
          </a:p>
          <a:p>
            <a:r>
              <a:rPr lang="nl-NL" dirty="0" smtClean="0">
                <a:solidFill>
                  <a:srgbClr val="54B6C3"/>
                </a:solidFill>
              </a:rPr>
              <a:t>De vier conferenties hebben in totaal ongeveer 310 bezoekers getrokken. </a:t>
            </a:r>
          </a:p>
          <a:p>
            <a:endParaRPr lang="nl-NL" dirty="0" smtClean="0">
              <a:solidFill>
                <a:srgbClr val="54B6C3"/>
              </a:solidFill>
            </a:endParaRPr>
          </a:p>
          <a:p>
            <a:endParaRPr lang="nl-NL" dirty="0">
              <a:solidFill>
                <a:srgbClr val="54B6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Ron Bormans</a:t>
            </a:r>
            <a:endParaRPr lang="nl-N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3697" y="3602038"/>
            <a:ext cx="10915135" cy="1655762"/>
          </a:xfrm>
        </p:spPr>
        <p:txBody>
          <a:bodyPr/>
          <a:lstStyle/>
          <a:p>
            <a:r>
              <a:rPr lang="nl-NL" dirty="0" smtClean="0">
                <a:solidFill>
                  <a:srgbClr val="54B6C3"/>
                </a:solidFill>
              </a:rPr>
              <a:t>Voorzitter stuurgroep ‘Samen werken aan een betere aansluiting vo-hbo’</a:t>
            </a:r>
            <a:endParaRPr lang="nl-NL" dirty="0">
              <a:solidFill>
                <a:srgbClr val="54B6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 de zomervakantie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3079" y="1476260"/>
            <a:ext cx="10870721" cy="470070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54B6C3"/>
                </a:solidFill>
              </a:rPr>
              <a:t>Schoolleider- en </a:t>
            </a:r>
            <a:r>
              <a:rPr lang="nl-NL" dirty="0" err="1" smtClean="0">
                <a:solidFill>
                  <a:srgbClr val="54B6C3"/>
                </a:solidFill>
              </a:rPr>
              <a:t>teamleiderbijeenkomst</a:t>
            </a:r>
            <a:r>
              <a:rPr lang="nl-NL" dirty="0" smtClean="0">
                <a:solidFill>
                  <a:srgbClr val="54B6C3"/>
                </a:solidFill>
              </a:rPr>
              <a:t>		19 september 2017</a:t>
            </a:r>
          </a:p>
          <a:p>
            <a:pPr marL="0" indent="0">
              <a:buNone/>
            </a:pPr>
            <a:endParaRPr lang="nl-NL" dirty="0" smtClean="0">
              <a:solidFill>
                <a:srgbClr val="54B6C3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54B6C3"/>
                </a:solidFill>
              </a:rPr>
              <a:t>Conferenties						16 november 2017</a:t>
            </a:r>
          </a:p>
          <a:p>
            <a:pPr marL="0" indent="0">
              <a:buNone/>
            </a:pPr>
            <a:r>
              <a:rPr lang="nl-NL" dirty="0">
                <a:solidFill>
                  <a:srgbClr val="54B6C3"/>
                </a:solidFill>
              </a:rPr>
              <a:t>	</a:t>
            </a:r>
            <a:r>
              <a:rPr lang="nl-NL" dirty="0" smtClean="0">
                <a:solidFill>
                  <a:srgbClr val="54B6C3"/>
                </a:solidFill>
              </a:rPr>
              <a:t>							15 maart 2018</a:t>
            </a:r>
          </a:p>
          <a:p>
            <a:pPr marL="0" indent="0">
              <a:buNone/>
            </a:pPr>
            <a:endParaRPr lang="nl-NL" dirty="0">
              <a:solidFill>
                <a:srgbClr val="54B6C3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54B6C3"/>
                </a:solidFill>
              </a:rPr>
              <a:t>Jaarafsluiting						28 juni 2018</a:t>
            </a:r>
            <a:endParaRPr lang="nl-NL" dirty="0">
              <a:solidFill>
                <a:srgbClr val="54B6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11" y="1282439"/>
            <a:ext cx="2073016" cy="1570902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11" y="4356290"/>
            <a:ext cx="1756051" cy="12077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17" y="1107152"/>
            <a:ext cx="2020522" cy="155846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15" y="3933589"/>
            <a:ext cx="1673525" cy="197545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60" y="2665618"/>
            <a:ext cx="2206756" cy="12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1727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Reacties, suggesties</a:t>
            </a:r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91" y="2239169"/>
            <a:ext cx="3101975" cy="4381500"/>
          </a:xfrm>
        </p:spPr>
      </p:pic>
    </p:spTree>
    <p:extLst>
      <p:ext uri="{BB962C8B-B14F-4D97-AF65-F5344CB8AC3E}">
        <p14:creationId xmlns:p14="http://schemas.microsoft.com/office/powerpoint/2010/main" val="12663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Vanmiddag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nl-NL" sz="1800" dirty="0" smtClean="0">
                <a:solidFill>
                  <a:srgbClr val="54B6C3"/>
                </a:solidFill>
              </a:rPr>
              <a:t>16.00 – 17.00 uur: deelsessies</a:t>
            </a:r>
          </a:p>
          <a:p>
            <a:pPr algn="l"/>
            <a:r>
              <a:rPr lang="nl-NL" sz="1800" i="1" dirty="0" smtClean="0">
                <a:solidFill>
                  <a:srgbClr val="54B6C3"/>
                </a:solidFill>
              </a:rPr>
              <a:t>Hbo-vaardigheden</a:t>
            </a:r>
            <a:r>
              <a:rPr lang="nl-NL" sz="1800" i="1" dirty="0">
                <a:solidFill>
                  <a:srgbClr val="54B6C3"/>
                </a:solidFill>
              </a:rPr>
              <a:t>, lokaal 7.124</a:t>
            </a:r>
            <a:endParaRPr lang="nl-NL" sz="1800" dirty="0">
              <a:solidFill>
                <a:srgbClr val="54B6C3"/>
              </a:solidFill>
            </a:endParaRPr>
          </a:p>
          <a:p>
            <a:pPr algn="l"/>
            <a:r>
              <a:rPr lang="nl-NL" sz="1800" i="1" dirty="0" smtClean="0">
                <a:solidFill>
                  <a:srgbClr val="54B6C3"/>
                </a:solidFill>
              </a:rPr>
              <a:t>Vakinhoudelijke </a:t>
            </a:r>
            <a:r>
              <a:rPr lang="nl-NL" sz="1800" i="1" dirty="0">
                <a:solidFill>
                  <a:srgbClr val="54B6C3"/>
                </a:solidFill>
              </a:rPr>
              <a:t>aansluiting wiskunde, lokaal 7.132</a:t>
            </a:r>
            <a:endParaRPr lang="nl-NL" sz="1800" dirty="0">
              <a:solidFill>
                <a:srgbClr val="54B6C3"/>
              </a:solidFill>
            </a:endParaRPr>
          </a:p>
          <a:p>
            <a:pPr algn="l"/>
            <a:r>
              <a:rPr lang="nl-NL" sz="1800" i="1" dirty="0" smtClean="0">
                <a:solidFill>
                  <a:srgbClr val="54B6C3"/>
                </a:solidFill>
              </a:rPr>
              <a:t>De </a:t>
            </a:r>
            <a:r>
              <a:rPr lang="nl-NL" sz="1800" i="1" dirty="0">
                <a:solidFill>
                  <a:srgbClr val="54B6C3"/>
                </a:solidFill>
              </a:rPr>
              <a:t>Rotterdamse Business Case, lokaal 7.133</a:t>
            </a:r>
            <a:endParaRPr lang="nl-NL" sz="1800" dirty="0">
              <a:solidFill>
                <a:srgbClr val="54B6C3"/>
              </a:solidFill>
            </a:endParaRPr>
          </a:p>
          <a:p>
            <a:pPr algn="l"/>
            <a:r>
              <a:rPr lang="nl-NL" sz="1800" i="1" dirty="0" smtClean="0">
                <a:solidFill>
                  <a:srgbClr val="54B6C3"/>
                </a:solidFill>
              </a:rPr>
              <a:t>De </a:t>
            </a:r>
            <a:r>
              <a:rPr lang="nl-NL" sz="1800" i="1" dirty="0">
                <a:solidFill>
                  <a:srgbClr val="54B6C3"/>
                </a:solidFill>
              </a:rPr>
              <a:t>Rotterdamse doorstroommonitor, lokaal 8.117</a:t>
            </a:r>
            <a:endParaRPr lang="nl-NL" sz="1800" dirty="0">
              <a:solidFill>
                <a:srgbClr val="54B6C3"/>
              </a:solidFill>
            </a:endParaRPr>
          </a:p>
          <a:p>
            <a:pPr algn="l"/>
            <a:r>
              <a:rPr lang="nl-NL" sz="1800" i="1" dirty="0" smtClean="0">
                <a:solidFill>
                  <a:srgbClr val="54B6C3"/>
                </a:solidFill>
              </a:rPr>
              <a:t>Introductie </a:t>
            </a:r>
            <a:r>
              <a:rPr lang="nl-NL" sz="1800" i="1" dirty="0" err="1">
                <a:solidFill>
                  <a:srgbClr val="54B6C3"/>
                </a:solidFill>
              </a:rPr>
              <a:t>taalontwikkelend</a:t>
            </a:r>
            <a:r>
              <a:rPr lang="nl-NL" sz="1800" i="1" dirty="0">
                <a:solidFill>
                  <a:srgbClr val="54B6C3"/>
                </a:solidFill>
              </a:rPr>
              <a:t> lesgeven, lokaal 8.126</a:t>
            </a:r>
            <a:endParaRPr lang="nl-NL" sz="1800" dirty="0">
              <a:solidFill>
                <a:srgbClr val="54B6C3"/>
              </a:solidFill>
            </a:endParaRPr>
          </a:p>
          <a:p>
            <a:pPr algn="l"/>
            <a:r>
              <a:rPr lang="nl-NL" sz="1800" i="1" dirty="0" smtClean="0">
                <a:solidFill>
                  <a:srgbClr val="54B6C3"/>
                </a:solidFill>
              </a:rPr>
              <a:t>Doorlopende </a:t>
            </a:r>
            <a:r>
              <a:rPr lang="nl-NL" sz="1800" i="1" dirty="0">
                <a:solidFill>
                  <a:srgbClr val="54B6C3"/>
                </a:solidFill>
              </a:rPr>
              <a:t>leerlijn, lokaal 8.129</a:t>
            </a:r>
            <a:endParaRPr lang="nl-NL" sz="1800" dirty="0">
              <a:solidFill>
                <a:srgbClr val="54B6C3"/>
              </a:solidFill>
            </a:endParaRPr>
          </a:p>
          <a:p>
            <a:pPr algn="l"/>
            <a:r>
              <a:rPr lang="nl-NL" sz="1800" i="1" dirty="0" smtClean="0">
                <a:solidFill>
                  <a:srgbClr val="54B6C3"/>
                </a:solidFill>
              </a:rPr>
              <a:t>Profielwerkstuk</a:t>
            </a:r>
            <a:r>
              <a:rPr lang="nl-NL" sz="1800" i="1" dirty="0">
                <a:solidFill>
                  <a:srgbClr val="54B6C3"/>
                </a:solidFill>
              </a:rPr>
              <a:t>, lokaal 8.134</a:t>
            </a:r>
            <a:endParaRPr lang="nl-NL" sz="1800" dirty="0">
              <a:solidFill>
                <a:srgbClr val="54B6C3"/>
              </a:solidFill>
            </a:endParaRPr>
          </a:p>
          <a:p>
            <a:pPr algn="l"/>
            <a:r>
              <a:rPr lang="nl-NL" sz="1800" i="1" dirty="0" smtClean="0">
                <a:solidFill>
                  <a:srgbClr val="54B6C3"/>
                </a:solidFill>
              </a:rPr>
              <a:t>LOB-cv</a:t>
            </a:r>
            <a:r>
              <a:rPr lang="nl-NL" sz="1800" i="1" dirty="0">
                <a:solidFill>
                  <a:srgbClr val="54B6C3"/>
                </a:solidFill>
              </a:rPr>
              <a:t>, lokaal 9.805</a:t>
            </a:r>
            <a:endParaRPr lang="nl-NL" sz="1800" dirty="0">
              <a:solidFill>
                <a:srgbClr val="54B6C3"/>
              </a:solidFill>
            </a:endParaRPr>
          </a:p>
          <a:p>
            <a:pPr algn="l"/>
            <a:r>
              <a:rPr lang="nl-NL" sz="1800" dirty="0">
                <a:solidFill>
                  <a:srgbClr val="54B6C3"/>
                </a:solidFill>
              </a:rPr>
              <a:t> </a:t>
            </a:r>
          </a:p>
          <a:p>
            <a:pPr algn="l"/>
            <a:r>
              <a:rPr lang="nl-NL" sz="1800" dirty="0" smtClean="0">
                <a:solidFill>
                  <a:srgbClr val="54B6C3"/>
                </a:solidFill>
              </a:rPr>
              <a:t>Nb</a:t>
            </a:r>
            <a:r>
              <a:rPr lang="nl-NL" sz="1800" dirty="0">
                <a:solidFill>
                  <a:srgbClr val="54B6C3"/>
                </a:solidFill>
              </a:rPr>
              <a:t>. Workshop taalbeleid </a:t>
            </a:r>
            <a:r>
              <a:rPr lang="nl-NL" sz="1800" dirty="0" smtClean="0">
                <a:solidFill>
                  <a:srgbClr val="54B6C3"/>
                </a:solidFill>
              </a:rPr>
              <a:t>vervalt</a:t>
            </a:r>
          </a:p>
          <a:p>
            <a:pPr marL="0" indent="0" algn="l">
              <a:buNone/>
            </a:pPr>
            <a:endParaRPr lang="nl-NL" sz="1800" dirty="0">
              <a:solidFill>
                <a:srgbClr val="54B6C3"/>
              </a:solidFill>
            </a:endParaRPr>
          </a:p>
          <a:p>
            <a:pPr marL="0" indent="0" algn="l">
              <a:buNone/>
            </a:pPr>
            <a:r>
              <a:rPr lang="nl-NL" sz="1800" dirty="0" smtClean="0">
                <a:solidFill>
                  <a:srgbClr val="54B6C3"/>
                </a:solidFill>
              </a:rPr>
              <a:t>17.00 uur optreden </a:t>
            </a:r>
            <a:r>
              <a:rPr lang="nl-NL" sz="1800" dirty="0" err="1" smtClean="0">
                <a:solidFill>
                  <a:srgbClr val="54B6C3"/>
                </a:solidFill>
              </a:rPr>
              <a:t>Shariffa</a:t>
            </a:r>
            <a:r>
              <a:rPr lang="nl-NL" sz="1800" dirty="0" smtClean="0">
                <a:solidFill>
                  <a:srgbClr val="54B6C3"/>
                </a:solidFill>
              </a:rPr>
              <a:t> Indiana </a:t>
            </a:r>
            <a:r>
              <a:rPr lang="nl-NL" sz="1800" dirty="0" err="1" smtClean="0">
                <a:solidFill>
                  <a:srgbClr val="54B6C3"/>
                </a:solidFill>
              </a:rPr>
              <a:t>Kanbier</a:t>
            </a:r>
            <a:endParaRPr lang="nl-NL" sz="1800" dirty="0">
              <a:solidFill>
                <a:srgbClr val="54B6C3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662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34" y="860484"/>
            <a:ext cx="7881668" cy="591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1652">
            <a:off x="537271" y="-630147"/>
            <a:ext cx="10446591" cy="78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0613">
            <a:off x="489368" y="1842830"/>
            <a:ext cx="4912782" cy="368458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8715">
            <a:off x="8185200" y="686230"/>
            <a:ext cx="4912784" cy="3684588"/>
          </a:xfr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46833" y="2747037"/>
            <a:ext cx="5862944" cy="439720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0018" y="467808"/>
            <a:ext cx="4767206" cy="357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1933465"/>
            <a:ext cx="5931050" cy="3959202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71" y="1933464"/>
            <a:ext cx="6074329" cy="3959203"/>
          </a:xfr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Ondertekening convenant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67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77" y="201673"/>
            <a:ext cx="6796454" cy="66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toen aan de slag….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2430" y="1513190"/>
            <a:ext cx="4702175" cy="3526631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24" y="3071004"/>
            <a:ext cx="5049328" cy="378699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730" y="3887408"/>
            <a:ext cx="6187325" cy="348037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87" y="1010850"/>
            <a:ext cx="5231276" cy="294259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9593" y="4666891"/>
            <a:ext cx="3141057" cy="21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141</Words>
  <Application>Microsoft Office PowerPoint</Application>
  <PresentationFormat>Breedbeeld</PresentationFormat>
  <Paragraphs>40</Paragraphs>
  <Slides>23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Welkom</vt:lpstr>
      <vt:lpstr>Ron Bormans</vt:lpstr>
      <vt:lpstr>PowerPoint-presentatie</vt:lpstr>
      <vt:lpstr>PowerPoint-presentatie</vt:lpstr>
      <vt:lpstr>PowerPoint-presentatie</vt:lpstr>
      <vt:lpstr>PowerPoint-presentatie</vt:lpstr>
      <vt:lpstr> Ondertekening convenant </vt:lpstr>
      <vt:lpstr>PowerPoint-presentatie</vt:lpstr>
      <vt:lpstr>En toen aan de slag….</vt:lpstr>
      <vt:lpstr>PowerPoint-presentatie</vt:lpstr>
      <vt:lpstr>PowerPoint-presentatie</vt:lpstr>
      <vt:lpstr>En nu….</vt:lpstr>
      <vt:lpstr>PowerPoint-presentatie</vt:lpstr>
      <vt:lpstr>PowerPoint-presentatie</vt:lpstr>
      <vt:lpstr>wiskunde</vt:lpstr>
      <vt:lpstr>PowerPoint-presentatie</vt:lpstr>
      <vt:lpstr>Plaatje ezine</vt:lpstr>
      <vt:lpstr>Kahoot!</vt:lpstr>
      <vt:lpstr>Feiten en cijfers </vt:lpstr>
      <vt:lpstr>Na de zomervakantie </vt:lpstr>
      <vt:lpstr>Wat gaan we doen?</vt:lpstr>
      <vt:lpstr>Reacties, suggesties</vt:lpstr>
      <vt:lpstr>Vanmiddag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Bok, D.</dc:creator>
  <cp:lastModifiedBy>Stibbe, H. (Hilke)</cp:lastModifiedBy>
  <cp:revision>24</cp:revision>
  <dcterms:created xsi:type="dcterms:W3CDTF">2016-04-12T15:17:54Z</dcterms:created>
  <dcterms:modified xsi:type="dcterms:W3CDTF">2017-06-29T09:08:54Z</dcterms:modified>
</cp:coreProperties>
</file>