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2" r:id="rId2"/>
    <p:sldId id="262" r:id="rId3"/>
    <p:sldId id="312" r:id="rId4"/>
    <p:sldId id="263" r:id="rId5"/>
    <p:sldId id="264" r:id="rId6"/>
    <p:sldId id="266" r:id="rId7"/>
    <p:sldId id="318" r:id="rId8"/>
    <p:sldId id="313" r:id="rId9"/>
    <p:sldId id="316" r:id="rId10"/>
    <p:sldId id="291" r:id="rId11"/>
    <p:sldId id="317" r:id="rId12"/>
    <p:sldId id="289" r:id="rId13"/>
    <p:sldId id="319" r:id="rId14"/>
    <p:sldId id="280" r:id="rId15"/>
    <p:sldId id="286"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B6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5" autoAdjust="0"/>
    <p:restoredTop sz="94660"/>
  </p:normalViewPr>
  <p:slideViewPr>
    <p:cSldViewPr snapToGrid="0">
      <p:cViewPr varScale="1">
        <p:scale>
          <a:sx n="79" d="100"/>
          <a:sy n="79" d="100"/>
        </p:scale>
        <p:origin x="18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870579-CB55-40B4-9CD2-0590DC1DF808}" type="datetimeFigureOut">
              <a:rPr lang="nl-NL" smtClean="0"/>
              <a:pPr/>
              <a:t>13-4-2017</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A734A1-B4D3-46E3-9804-CE3D61CC9824}" type="slidenum">
              <a:rPr lang="nl-NL" smtClean="0"/>
              <a:pPr/>
              <a:t>‹nr.›</a:t>
            </a:fld>
            <a:endParaRPr lang="nl-NL"/>
          </a:p>
        </p:txBody>
      </p:sp>
    </p:spTree>
    <p:extLst>
      <p:ext uri="{BB962C8B-B14F-4D97-AF65-F5344CB8AC3E}">
        <p14:creationId xmlns:p14="http://schemas.microsoft.com/office/powerpoint/2010/main" val="3134019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741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05A9183-4F04-451F-A3EF-86481366A051}" type="slidenum">
              <a:rPr lang="nl-NL" altLang="nl-NL" smtClean="0"/>
              <a:pPr fontAlgn="base">
                <a:spcBef>
                  <a:spcPct val="0"/>
                </a:spcBef>
                <a:spcAft>
                  <a:spcPct val="0"/>
                </a:spcAft>
              </a:pPr>
              <a:t>12</a:t>
            </a:fld>
            <a:endParaRPr lang="nl-NL" altLang="nl-NL"/>
          </a:p>
        </p:txBody>
      </p:sp>
    </p:spTree>
    <p:extLst>
      <p:ext uri="{BB962C8B-B14F-4D97-AF65-F5344CB8AC3E}">
        <p14:creationId xmlns:p14="http://schemas.microsoft.com/office/powerpoint/2010/main" val="2365941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741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05A9183-4F04-451F-A3EF-86481366A051}" type="slidenum">
              <a:rPr lang="nl-NL" altLang="nl-NL" smtClean="0"/>
              <a:pPr fontAlgn="base">
                <a:spcBef>
                  <a:spcPct val="0"/>
                </a:spcBef>
                <a:spcAft>
                  <a:spcPct val="0"/>
                </a:spcAft>
              </a:pPr>
              <a:t>14</a:t>
            </a:fld>
            <a:endParaRPr lang="nl-NL" altLang="nl-NL"/>
          </a:p>
        </p:txBody>
      </p:sp>
    </p:spTree>
    <p:extLst>
      <p:ext uri="{BB962C8B-B14F-4D97-AF65-F5344CB8AC3E}">
        <p14:creationId xmlns:p14="http://schemas.microsoft.com/office/powerpoint/2010/main" val="40542041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 y="0"/>
            <a:ext cx="12191695" cy="6858000"/>
          </a:xfrm>
          <a:prstGeom prst="rect">
            <a:avLst/>
          </a:prstGeom>
        </p:spPr>
      </p:pic>
      <p:sp>
        <p:nvSpPr>
          <p:cNvPr id="2" name="Title 1"/>
          <p:cNvSpPr>
            <a:spLocks noGrp="1"/>
          </p:cNvSpPr>
          <p:nvPr>
            <p:ph type="ctrTitle"/>
          </p:nvPr>
        </p:nvSpPr>
        <p:spPr>
          <a:xfrm>
            <a:off x="1524000" y="852106"/>
            <a:ext cx="9144000" cy="1824993"/>
          </a:xfrm>
        </p:spPr>
        <p:txBody>
          <a:bodyPr anchor="b">
            <a:normAutofit/>
          </a:bodyPr>
          <a:lstStyle>
            <a:lvl1pPr algn="ctr">
              <a:defRPr sz="5400">
                <a:solidFill>
                  <a:srgbClr val="54B6C3"/>
                </a:solidFill>
              </a:defRPr>
            </a:lvl1pPr>
          </a:lstStyle>
          <a:p>
            <a:r>
              <a:rPr lang="en-US" dirty="0"/>
              <a:t>Click to edit Master title style</a:t>
            </a:r>
            <a:endParaRPr lang="nl-NL" dirty="0"/>
          </a:p>
        </p:txBody>
      </p:sp>
      <p:sp>
        <p:nvSpPr>
          <p:cNvPr id="3" name="Subtitle 2"/>
          <p:cNvSpPr>
            <a:spLocks noGrp="1"/>
          </p:cNvSpPr>
          <p:nvPr>
            <p:ph type="subTitle" idx="1"/>
          </p:nvPr>
        </p:nvSpPr>
        <p:spPr>
          <a:xfrm>
            <a:off x="1524000" y="2677099"/>
            <a:ext cx="9144000" cy="2580701"/>
          </a:xfrm>
        </p:spPr>
        <p:txBody>
          <a:bodyPr/>
          <a:lstStyle>
            <a:lvl1pPr marL="0" indent="0" algn="ctr">
              <a:buNone/>
              <a:defRPr sz="2400">
                <a:solidFill>
                  <a:srgbClr val="54B6C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nl-NL" dirty="0"/>
          </a:p>
        </p:txBody>
      </p:sp>
      <p:sp>
        <p:nvSpPr>
          <p:cNvPr id="9"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800">
                <a:solidFill>
                  <a:schemeClr val="bg1"/>
                </a:solidFill>
              </a:defRPr>
            </a:lvl1pPr>
          </a:lstStyle>
          <a:p>
            <a:fld id="{03823644-F9D8-41AD-9952-0C13E99CD8BA}" type="datetimeFigureOut">
              <a:rPr lang="nl-NL" smtClean="0"/>
              <a:pPr/>
              <a:t>13-4-2017</a:t>
            </a:fld>
            <a:endParaRPr lang="nl-NL" dirty="0"/>
          </a:p>
        </p:txBody>
      </p:sp>
    </p:spTree>
    <p:extLst>
      <p:ext uri="{BB962C8B-B14F-4D97-AF65-F5344CB8AC3E}">
        <p14:creationId xmlns:p14="http://schemas.microsoft.com/office/powerpoint/2010/main" val="4062764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 y="0"/>
            <a:ext cx="12191696" cy="6858000"/>
          </a:xfrm>
          <a:prstGeom prst="rect">
            <a:avLst/>
          </a:prstGeom>
        </p:spPr>
      </p:pic>
      <p:sp>
        <p:nvSpPr>
          <p:cNvPr id="2" name="Title 1"/>
          <p:cNvSpPr>
            <a:spLocks noGrp="1"/>
          </p:cNvSpPr>
          <p:nvPr>
            <p:ph type="ctrTitle"/>
          </p:nvPr>
        </p:nvSpPr>
        <p:spPr>
          <a:xfrm>
            <a:off x="1524000" y="1122363"/>
            <a:ext cx="9144000" cy="2387600"/>
          </a:xfrm>
        </p:spPr>
        <p:txBody>
          <a:bodyPr anchor="b">
            <a:normAutofit/>
          </a:bodyPr>
          <a:lstStyle>
            <a:lvl1pPr algn="ctr">
              <a:defRPr sz="5400">
                <a:solidFill>
                  <a:srgbClr val="54B6C3"/>
                </a:solidFill>
              </a:defRPr>
            </a:lvl1pPr>
          </a:lstStyle>
          <a:p>
            <a:r>
              <a:rPr lang="en-US" dirty="0"/>
              <a:t>Click to edit Master title style</a:t>
            </a:r>
            <a:endParaRPr lang="nl-NL"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nl-NL" dirty="0"/>
          </a:p>
        </p:txBody>
      </p:sp>
    </p:spTree>
    <p:extLst>
      <p:ext uri="{BB962C8B-B14F-4D97-AF65-F5344CB8AC3E}">
        <p14:creationId xmlns:p14="http://schemas.microsoft.com/office/powerpoint/2010/main" val="2726990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 y="0"/>
            <a:ext cx="12191695" cy="6858000"/>
          </a:xfrm>
          <a:prstGeom prst="rect">
            <a:avLst/>
          </a:prstGeom>
        </p:spPr>
      </p:pic>
      <p:sp>
        <p:nvSpPr>
          <p:cNvPr id="2" name="Title 1"/>
          <p:cNvSpPr>
            <a:spLocks noGrp="1"/>
          </p:cNvSpPr>
          <p:nvPr>
            <p:ph type="title"/>
          </p:nvPr>
        </p:nvSpPr>
        <p:spPr>
          <a:xfrm>
            <a:off x="3018622" y="387160"/>
            <a:ext cx="8335178" cy="538258"/>
          </a:xfrm>
        </p:spPr>
        <p:txBody>
          <a:bodyPr>
            <a:noAutofit/>
          </a:bodyPr>
          <a:lstStyle>
            <a:lvl1pPr>
              <a:defRPr sz="3600" b="0">
                <a:solidFill>
                  <a:srgbClr val="54B6C3"/>
                </a:solidFill>
              </a:defRPr>
            </a:lvl1pPr>
          </a:lstStyle>
          <a:p>
            <a:r>
              <a:rPr lang="en-US" dirty="0"/>
              <a:t>Click to edit Master title style</a:t>
            </a:r>
            <a:endParaRPr lang="nl-NL" dirty="0"/>
          </a:p>
        </p:txBody>
      </p:sp>
      <p:sp>
        <p:nvSpPr>
          <p:cNvPr id="3" name="Content Placeholder 2"/>
          <p:cNvSpPr>
            <a:spLocks noGrp="1"/>
          </p:cNvSpPr>
          <p:nvPr>
            <p:ph idx="1"/>
          </p:nvPr>
        </p:nvSpPr>
        <p:spPr>
          <a:xfrm>
            <a:off x="838200" y="1476260"/>
            <a:ext cx="10515600" cy="47007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Tree>
    <p:extLst>
      <p:ext uri="{BB962C8B-B14F-4D97-AF65-F5344CB8AC3E}">
        <p14:creationId xmlns:p14="http://schemas.microsoft.com/office/powerpoint/2010/main" val="1793980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 y="0"/>
            <a:ext cx="12191695" cy="6858000"/>
          </a:xfrm>
          <a:prstGeom prst="rect">
            <a:avLst/>
          </a:prstGeom>
        </p:spPr>
      </p:pic>
      <p:sp>
        <p:nvSpPr>
          <p:cNvPr id="3" name="Content Placeholder 2"/>
          <p:cNvSpPr>
            <a:spLocks noGrp="1"/>
          </p:cNvSpPr>
          <p:nvPr>
            <p:ph sz="half" idx="1"/>
          </p:nvPr>
        </p:nvSpPr>
        <p:spPr>
          <a:xfrm>
            <a:off x="838200" y="1473082"/>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4" name="Content Placeholder 3"/>
          <p:cNvSpPr>
            <a:spLocks noGrp="1"/>
          </p:cNvSpPr>
          <p:nvPr>
            <p:ph sz="half" idx="2"/>
          </p:nvPr>
        </p:nvSpPr>
        <p:spPr>
          <a:xfrm>
            <a:off x="6172200" y="14730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10" name="Title 1"/>
          <p:cNvSpPr>
            <a:spLocks noGrp="1"/>
          </p:cNvSpPr>
          <p:nvPr>
            <p:ph type="title"/>
          </p:nvPr>
        </p:nvSpPr>
        <p:spPr>
          <a:xfrm>
            <a:off x="3018622" y="387160"/>
            <a:ext cx="8335178" cy="538258"/>
          </a:xfrm>
        </p:spPr>
        <p:txBody>
          <a:bodyPr>
            <a:noAutofit/>
          </a:bodyPr>
          <a:lstStyle>
            <a:lvl1pPr>
              <a:defRPr sz="3600" b="0">
                <a:solidFill>
                  <a:srgbClr val="54B6C3"/>
                </a:solidFill>
              </a:defRPr>
            </a:lvl1pPr>
          </a:lstStyle>
          <a:p>
            <a:r>
              <a:rPr lang="en-US" dirty="0"/>
              <a:t>Click to edit Master title style</a:t>
            </a:r>
            <a:endParaRPr lang="nl-NL" dirty="0"/>
          </a:p>
        </p:txBody>
      </p:sp>
    </p:spTree>
    <p:extLst>
      <p:ext uri="{BB962C8B-B14F-4D97-AF65-F5344CB8AC3E}">
        <p14:creationId xmlns:p14="http://schemas.microsoft.com/office/powerpoint/2010/main" val="3377044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 y="0"/>
            <a:ext cx="12191695" cy="6858000"/>
          </a:xfrm>
          <a:prstGeom prst="rect">
            <a:avLst/>
          </a:prstGeom>
        </p:spPr>
      </p:pic>
      <p:sp>
        <p:nvSpPr>
          <p:cNvPr id="3" name="Text Placeholder 2"/>
          <p:cNvSpPr>
            <a:spLocks noGrp="1"/>
          </p:cNvSpPr>
          <p:nvPr>
            <p:ph type="body" idx="1"/>
          </p:nvPr>
        </p:nvSpPr>
        <p:spPr>
          <a:xfrm>
            <a:off x="850805" y="1504891"/>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50805" y="2328803"/>
            <a:ext cx="5157787" cy="3684588"/>
          </a:xfrm>
        </p:spPr>
        <p:txBody>
          <a:bodyPr/>
          <a:lstStyle>
            <a:lvl1pPr>
              <a:defRPr sz="2400"/>
            </a:lvl1pPr>
            <a:lvl2pPr>
              <a:defRPr sz="2000"/>
            </a:lvl2pPr>
            <a:lvl3pPr>
              <a:defRPr sz="18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nl-NL" dirty="0"/>
          </a:p>
        </p:txBody>
      </p:sp>
      <p:sp>
        <p:nvSpPr>
          <p:cNvPr id="5" name="Text Placeholder 4"/>
          <p:cNvSpPr>
            <a:spLocks noGrp="1"/>
          </p:cNvSpPr>
          <p:nvPr>
            <p:ph type="body" sz="quarter" idx="3"/>
          </p:nvPr>
        </p:nvSpPr>
        <p:spPr>
          <a:xfrm>
            <a:off x="6183217" y="1504891"/>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71353" y="2416939"/>
            <a:ext cx="5183188" cy="3684588"/>
          </a:xfrm>
        </p:spPr>
        <p:txBody>
          <a:bodyPr/>
          <a:lstStyle>
            <a:lvl1pPr>
              <a:defRPr sz="2400"/>
            </a:lvl1pPr>
            <a:lvl2pPr>
              <a:defRPr sz="2000"/>
            </a:lvl2pPr>
            <a:lvl3pPr>
              <a:defRPr sz="18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nl-NL" dirty="0"/>
          </a:p>
        </p:txBody>
      </p:sp>
      <p:sp>
        <p:nvSpPr>
          <p:cNvPr id="14" name="Title 1"/>
          <p:cNvSpPr>
            <a:spLocks noGrp="1"/>
          </p:cNvSpPr>
          <p:nvPr>
            <p:ph type="title"/>
          </p:nvPr>
        </p:nvSpPr>
        <p:spPr>
          <a:xfrm>
            <a:off x="3018622" y="387160"/>
            <a:ext cx="8335178" cy="538258"/>
          </a:xfrm>
        </p:spPr>
        <p:txBody>
          <a:bodyPr>
            <a:noAutofit/>
          </a:bodyPr>
          <a:lstStyle>
            <a:lvl1pPr>
              <a:defRPr sz="3600" b="0">
                <a:solidFill>
                  <a:srgbClr val="54B6C3"/>
                </a:solidFill>
              </a:defRPr>
            </a:lvl1pPr>
          </a:lstStyle>
          <a:p>
            <a:r>
              <a:rPr lang="en-US" dirty="0"/>
              <a:t>Click to edit Master title style</a:t>
            </a:r>
            <a:endParaRPr lang="nl-NL" dirty="0"/>
          </a:p>
        </p:txBody>
      </p:sp>
    </p:spTree>
    <p:extLst>
      <p:ext uri="{BB962C8B-B14F-4D97-AF65-F5344CB8AC3E}">
        <p14:creationId xmlns:p14="http://schemas.microsoft.com/office/powerpoint/2010/main" val="1637245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 y="0"/>
            <a:ext cx="12191695" cy="6858000"/>
          </a:xfrm>
          <a:prstGeom prst="rect">
            <a:avLst/>
          </a:prstGeom>
        </p:spPr>
      </p:pic>
    </p:spTree>
    <p:extLst>
      <p:ext uri="{BB962C8B-B14F-4D97-AF65-F5344CB8AC3E}">
        <p14:creationId xmlns:p14="http://schemas.microsoft.com/office/powerpoint/2010/main" val="5095882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nl-NL"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bg1"/>
                </a:solidFill>
                <a:latin typeface="Arial" panose="020B0604020202020204" pitchFamily="34" charset="0"/>
                <a:cs typeface="Arial" panose="020B0604020202020204" pitchFamily="34" charset="0"/>
              </a:defRPr>
            </a:lvl1pPr>
          </a:lstStyle>
          <a:p>
            <a:fld id="{03823644-F9D8-41AD-9952-0C13E99CD8BA}" type="datetimeFigureOut">
              <a:rPr lang="nl-NL" smtClean="0"/>
              <a:pPr/>
              <a:t>13-4-2017</a:t>
            </a:fld>
            <a:endParaRPr lang="nl-NL" dirty="0"/>
          </a:p>
        </p:txBody>
      </p:sp>
    </p:spTree>
    <p:extLst>
      <p:ext uri="{BB962C8B-B14F-4D97-AF65-F5344CB8AC3E}">
        <p14:creationId xmlns:p14="http://schemas.microsoft.com/office/powerpoint/2010/main" val="7067382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54B6C3"/>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54B6C3"/>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4B6C3"/>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4B6C3"/>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4B6C3"/>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aansluiting-voho010.nl/"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www.aansluiting-voho010.nl/"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www.lob-cv.nl/"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1524000" y="852488"/>
            <a:ext cx="9144000" cy="1824037"/>
          </a:xfrm>
        </p:spPr>
        <p:txBody>
          <a:bodyPr>
            <a:normAutofit/>
          </a:bodyPr>
          <a:lstStyle/>
          <a:p>
            <a:pPr eaLnBrk="1" hangingPunct="1"/>
            <a:r>
              <a:rPr lang="nl-NL" altLang="nl-NL" sz="3200" dirty="0" smtClean="0"/>
              <a:t> </a:t>
            </a:r>
            <a:r>
              <a:rPr lang="nl-NL" altLang="nl-NL" sz="3200" dirty="0" smtClean="0">
                <a:solidFill>
                  <a:schemeClr val="tx1"/>
                </a:solidFill>
              </a:rPr>
              <a:t>‘Een goede </a:t>
            </a:r>
            <a:r>
              <a:rPr lang="nl-NL" altLang="nl-NL" sz="3200" dirty="0">
                <a:solidFill>
                  <a:schemeClr val="tx1"/>
                </a:solidFill>
              </a:rPr>
              <a:t>start in het hbo: het LOB-cv’</a:t>
            </a:r>
            <a:r>
              <a:rPr lang="nl-NL" altLang="nl-NL" sz="3200" dirty="0"/>
              <a:t/>
            </a:r>
            <a:br>
              <a:rPr lang="nl-NL" altLang="nl-NL" sz="3200" dirty="0"/>
            </a:br>
            <a:r>
              <a:rPr lang="nl-NL" altLang="nl-NL" sz="3200" dirty="0"/>
              <a:t/>
            </a:r>
            <a:br>
              <a:rPr lang="nl-NL" altLang="nl-NL" sz="3200" dirty="0"/>
            </a:br>
            <a:endParaRPr lang="nl-NL" altLang="nl-NL" sz="3200" dirty="0"/>
          </a:p>
        </p:txBody>
      </p:sp>
      <p:sp>
        <p:nvSpPr>
          <p:cNvPr id="9219" name="Subtitle 2"/>
          <p:cNvSpPr>
            <a:spLocks noGrp="1"/>
          </p:cNvSpPr>
          <p:nvPr>
            <p:ph type="subTitle" idx="1"/>
          </p:nvPr>
        </p:nvSpPr>
        <p:spPr>
          <a:xfrm>
            <a:off x="1657350" y="5064369"/>
            <a:ext cx="9144000" cy="826478"/>
          </a:xfrm>
        </p:spPr>
        <p:txBody>
          <a:bodyPr>
            <a:normAutofit/>
          </a:bodyPr>
          <a:lstStyle/>
          <a:p>
            <a:r>
              <a:rPr lang="nl-NL" altLang="nl-NL" dirty="0">
                <a:solidFill>
                  <a:schemeClr val="tx1"/>
                </a:solidFill>
              </a:rPr>
              <a:t>Jeany van Beelen, </a:t>
            </a:r>
            <a:r>
              <a:rPr lang="nl-NL" altLang="nl-NL" dirty="0" smtClean="0">
                <a:solidFill>
                  <a:schemeClr val="tx1"/>
                </a:solidFill>
              </a:rPr>
              <a:t>Hogeschool </a:t>
            </a:r>
            <a:r>
              <a:rPr lang="nl-NL" altLang="nl-NL" dirty="0">
                <a:solidFill>
                  <a:schemeClr val="tx1"/>
                </a:solidFill>
              </a:rPr>
              <a:t>Inholland </a:t>
            </a:r>
            <a:r>
              <a:rPr lang="nl-NL" altLang="nl-NL" dirty="0" smtClean="0">
                <a:solidFill>
                  <a:schemeClr val="tx1"/>
                </a:solidFill>
              </a:rPr>
              <a:t>Rotterdam</a:t>
            </a:r>
          </a:p>
          <a:p>
            <a:pPr eaLnBrk="1" hangingPunct="1"/>
            <a:endParaRPr lang="nl-NL" altLang="nl-NL" dirty="0"/>
          </a:p>
          <a:p>
            <a:pPr eaLnBrk="1" hangingPunct="1"/>
            <a:endParaRPr lang="nl-NL" altLang="nl-NL" dirty="0" smtClean="0">
              <a:solidFill>
                <a:schemeClr val="accent6"/>
              </a:solidFill>
            </a:endParaRPr>
          </a:p>
          <a:p>
            <a:pPr eaLnBrk="1" hangingPunct="1"/>
            <a:endParaRPr lang="nl-NL" altLang="nl-NL" dirty="0" smtClean="0">
              <a:solidFill>
                <a:schemeClr val="accent6"/>
              </a:solidFill>
            </a:endParaRPr>
          </a:p>
          <a:p>
            <a:pPr eaLnBrk="1" hangingPunct="1"/>
            <a:endParaRPr lang="nl-NL" altLang="nl-NL" dirty="0">
              <a:solidFill>
                <a:schemeClr val="accent6"/>
              </a:solidFill>
            </a:endParaRPr>
          </a:p>
          <a:p>
            <a:pPr eaLnBrk="1" hangingPunct="1"/>
            <a:endParaRPr lang="nl-NL" altLang="nl-NL" dirty="0">
              <a:solidFill>
                <a:schemeClr val="accent6"/>
              </a:solidFill>
            </a:endParaRPr>
          </a:p>
          <a:p>
            <a:pPr eaLnBrk="1" hangingPunct="1"/>
            <a:endParaRPr lang="nl-NL" altLang="nl-NL" dirty="0" smtClean="0">
              <a:solidFill>
                <a:schemeClr val="accent6"/>
              </a:solidFill>
            </a:endParaRPr>
          </a:p>
          <a:p>
            <a:pPr eaLnBrk="1" hangingPunct="1"/>
            <a:endParaRPr lang="nl-NL" altLang="nl-NL" dirty="0">
              <a:solidFill>
                <a:schemeClr val="accent6"/>
              </a:solidFill>
            </a:endParaRPr>
          </a:p>
          <a:p>
            <a:pPr eaLnBrk="1" hangingPunct="1"/>
            <a:endParaRPr lang="nl-NL" altLang="nl-NL" dirty="0">
              <a:solidFill>
                <a:schemeClr val="accent6"/>
              </a:solidFill>
            </a:endParaRPr>
          </a:p>
        </p:txBody>
      </p:sp>
      <p:pic>
        <p:nvPicPr>
          <p:cNvPr id="103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9500" y="1991682"/>
            <a:ext cx="4695825" cy="2927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4591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a:xfrm>
            <a:off x="3017838" y="387350"/>
            <a:ext cx="8335962" cy="538163"/>
          </a:xfrm>
        </p:spPr>
        <p:txBody>
          <a:bodyPr/>
          <a:lstStyle/>
          <a:p>
            <a:pPr eaLnBrk="1" hangingPunct="1"/>
            <a:r>
              <a:rPr lang="nl-NL" altLang="nl-NL" sz="2800" b="1" dirty="0">
                <a:latin typeface="Verdana" panose="020B0604030504040204" pitchFamily="34" charset="0"/>
                <a:ea typeface="Verdana" panose="020B0604030504040204" pitchFamily="34" charset="0"/>
                <a:cs typeface="Verdana" panose="020B0604030504040204" pitchFamily="34" charset="0"/>
              </a:rPr>
              <a:t>Pilot</a:t>
            </a:r>
            <a:r>
              <a:rPr lang="nl-NL" altLang="nl-NL" dirty="0"/>
              <a:t>	 </a:t>
            </a:r>
            <a:r>
              <a:rPr lang="nl-NL" altLang="nl-NL" sz="2800" b="1" dirty="0">
                <a:latin typeface="Verdana" panose="020B0604030504040204" pitchFamily="34" charset="0"/>
                <a:ea typeface="Verdana" panose="020B0604030504040204" pitchFamily="34" charset="0"/>
                <a:cs typeface="Verdana" panose="020B0604030504040204" pitchFamily="34" charset="0"/>
              </a:rPr>
              <a:t>eerste uitkomsten</a:t>
            </a:r>
          </a:p>
        </p:txBody>
      </p:sp>
      <p:sp>
        <p:nvSpPr>
          <p:cNvPr id="2" name="Tijdelijke aanduiding voor inhoud 1"/>
          <p:cNvSpPr>
            <a:spLocks noGrp="1"/>
          </p:cNvSpPr>
          <p:nvPr>
            <p:ph idx="1"/>
          </p:nvPr>
        </p:nvSpPr>
        <p:spPr>
          <a:xfrm>
            <a:off x="584886" y="3624649"/>
            <a:ext cx="8905103" cy="2916194"/>
          </a:xfrm>
        </p:spPr>
        <p:txBody>
          <a:bodyPr>
            <a:normAutofit fontScale="92500" lnSpcReduction="10000"/>
          </a:bodyPr>
          <a:lstStyle/>
          <a:p>
            <a:pPr marL="0" lvl="1" indent="0">
              <a:lnSpc>
                <a:spcPct val="100000"/>
              </a:lnSpc>
              <a:buNone/>
              <a:defRPr/>
            </a:pPr>
            <a:r>
              <a:rPr lang="nl-NL" sz="1800" b="1" dirty="0">
                <a:solidFill>
                  <a:srgbClr val="54B6C3"/>
                </a:solidFill>
                <a:latin typeface="Verdana" panose="020B0604030504040204" pitchFamily="34" charset="0"/>
                <a:ea typeface="Verdana" panose="020B0604030504040204" pitchFamily="34" charset="0"/>
                <a:cs typeface="Verdana" panose="020B0604030504040204" pitchFamily="34" charset="0"/>
              </a:rPr>
              <a:t>Begeleiders</a:t>
            </a:r>
          </a:p>
          <a:p>
            <a:pPr marL="0" lvl="1" indent="0">
              <a:lnSpc>
                <a:spcPct val="100000"/>
              </a:lnSpc>
              <a:buNone/>
              <a:defRPr/>
            </a:pPr>
            <a:endParaRPr lang="nl-NL" sz="1800" dirty="0">
              <a:solidFill>
                <a:srgbClr val="54B6C3"/>
              </a:solidFill>
              <a:latin typeface="Verdana" panose="020B0604030504040204" pitchFamily="34" charset="0"/>
              <a:ea typeface="Verdana" panose="020B0604030504040204" pitchFamily="34" charset="0"/>
              <a:cs typeface="Verdana" panose="020B0604030504040204" pitchFamily="34" charset="0"/>
            </a:endParaRPr>
          </a:p>
          <a:p>
            <a:pPr marL="342900" lvl="1" indent="-342900">
              <a:lnSpc>
                <a:spcPct val="100000"/>
              </a:lnSpc>
              <a:defRPr/>
            </a:pPr>
            <a:r>
              <a:rPr lang="nl-NL" sz="1800" dirty="0">
                <a:solidFill>
                  <a:srgbClr val="54B6C3"/>
                </a:solidFill>
                <a:latin typeface="Verdana" panose="020B0604030504040204" pitchFamily="34" charset="0"/>
                <a:ea typeface="Verdana" panose="020B0604030504040204" pitchFamily="34" charset="0"/>
                <a:cs typeface="Verdana" panose="020B0604030504040204" pitchFamily="34" charset="0"/>
              </a:rPr>
              <a:t>Algemeen positief oordeel</a:t>
            </a:r>
          </a:p>
          <a:p>
            <a:pPr marL="342900" lvl="1" indent="-342900">
              <a:lnSpc>
                <a:spcPct val="100000"/>
              </a:lnSpc>
              <a:defRPr/>
            </a:pPr>
            <a:r>
              <a:rPr lang="nl-NL" sz="1800" dirty="0">
                <a:solidFill>
                  <a:srgbClr val="54B6C3"/>
                </a:solidFill>
                <a:latin typeface="Verdana" panose="020B0604030504040204" pitchFamily="34" charset="0"/>
                <a:ea typeface="Verdana" panose="020B0604030504040204" pitchFamily="34" charset="0"/>
                <a:cs typeface="Verdana" panose="020B0604030504040204" pitchFamily="34" charset="0"/>
              </a:rPr>
              <a:t>Enthousiasme bij </a:t>
            </a:r>
            <a:r>
              <a:rPr lang="nl-NL" sz="1800" dirty="0" smtClean="0">
                <a:solidFill>
                  <a:srgbClr val="54B6C3"/>
                </a:solidFill>
                <a:latin typeface="Verdana" panose="020B0604030504040204" pitchFamily="34" charset="0"/>
                <a:ea typeface="Verdana" panose="020B0604030504040204" pitchFamily="34" charset="0"/>
                <a:cs typeface="Verdana" panose="020B0604030504040204" pitchFamily="34" charset="0"/>
              </a:rPr>
              <a:t>leerlingen  </a:t>
            </a:r>
            <a:endParaRPr lang="nl-NL" sz="1800" dirty="0">
              <a:solidFill>
                <a:srgbClr val="54B6C3"/>
              </a:solidFill>
              <a:latin typeface="Verdana" panose="020B0604030504040204" pitchFamily="34" charset="0"/>
              <a:ea typeface="Verdana" panose="020B0604030504040204" pitchFamily="34" charset="0"/>
              <a:cs typeface="Verdana" panose="020B0604030504040204" pitchFamily="34" charset="0"/>
            </a:endParaRPr>
          </a:p>
          <a:p>
            <a:pPr marL="342900" lvl="1" indent="-342900">
              <a:lnSpc>
                <a:spcPct val="100000"/>
              </a:lnSpc>
              <a:defRPr/>
            </a:pPr>
            <a:r>
              <a:rPr lang="nl-NL" sz="1800" dirty="0">
                <a:solidFill>
                  <a:srgbClr val="54B6C3"/>
                </a:solidFill>
                <a:latin typeface="Verdana" panose="020B0604030504040204" pitchFamily="34" charset="0"/>
                <a:ea typeface="Verdana" panose="020B0604030504040204" pitchFamily="34" charset="0"/>
                <a:cs typeface="Verdana" panose="020B0604030504040204" pitchFamily="34" charset="0"/>
              </a:rPr>
              <a:t>Duidelijke instrument qua vraagstelling en gebruik</a:t>
            </a:r>
          </a:p>
          <a:p>
            <a:pPr marL="342900" lvl="1" indent="-342900">
              <a:lnSpc>
                <a:spcPct val="100000"/>
              </a:lnSpc>
              <a:defRPr/>
            </a:pPr>
            <a:r>
              <a:rPr lang="nl-NL" sz="1800" dirty="0">
                <a:solidFill>
                  <a:srgbClr val="54B6C3"/>
                </a:solidFill>
                <a:latin typeface="Verdana" panose="020B0604030504040204" pitchFamily="34" charset="0"/>
                <a:ea typeface="Verdana" panose="020B0604030504040204" pitchFamily="34" charset="0"/>
                <a:cs typeface="Verdana" panose="020B0604030504040204" pitchFamily="34" charset="0"/>
              </a:rPr>
              <a:t>Beste passend bij havo 5 / einde studiekeuzeproces</a:t>
            </a:r>
          </a:p>
          <a:p>
            <a:pPr marL="342900" lvl="1" indent="-342900">
              <a:lnSpc>
                <a:spcPct val="100000"/>
              </a:lnSpc>
              <a:defRPr/>
            </a:pPr>
            <a:r>
              <a:rPr lang="nl-NL" sz="1800" dirty="0">
                <a:solidFill>
                  <a:srgbClr val="54B6C3"/>
                </a:solidFill>
                <a:latin typeface="Verdana" panose="020B0604030504040204" pitchFamily="34" charset="0"/>
                <a:ea typeface="Verdana" panose="020B0604030504040204" pitchFamily="34" charset="0"/>
                <a:cs typeface="Verdana" panose="020B0604030504040204" pitchFamily="34" charset="0"/>
              </a:rPr>
              <a:t>Leerlingen vinden vragen over sterke kanten, verbeterpunten lastig</a:t>
            </a:r>
          </a:p>
          <a:p>
            <a:pPr marL="342900" lvl="1" indent="-342900">
              <a:lnSpc>
                <a:spcPct val="100000"/>
              </a:lnSpc>
              <a:defRPr/>
            </a:pPr>
            <a:r>
              <a:rPr lang="nl-NL" sz="1800" dirty="0">
                <a:solidFill>
                  <a:srgbClr val="54B6C3"/>
                </a:solidFill>
                <a:latin typeface="Verdana" panose="020B0604030504040204" pitchFamily="34" charset="0"/>
                <a:ea typeface="Verdana" panose="020B0604030504040204" pitchFamily="34" charset="0"/>
                <a:cs typeface="Verdana" panose="020B0604030504040204" pitchFamily="34" charset="0"/>
              </a:rPr>
              <a:t>Zet leerlingen </a:t>
            </a:r>
            <a:r>
              <a:rPr lang="nl-NL" sz="1800" dirty="0" smtClean="0">
                <a:solidFill>
                  <a:srgbClr val="54B6C3"/>
                </a:solidFill>
                <a:latin typeface="Verdana" panose="020B0604030504040204" pitchFamily="34" charset="0"/>
                <a:ea typeface="Verdana" panose="020B0604030504040204" pitchFamily="34" charset="0"/>
                <a:cs typeface="Verdana" panose="020B0604030504040204" pitchFamily="34" charset="0"/>
              </a:rPr>
              <a:t>aan </a:t>
            </a:r>
            <a:r>
              <a:rPr lang="nl-NL" sz="1800" dirty="0">
                <a:solidFill>
                  <a:srgbClr val="54B6C3"/>
                </a:solidFill>
                <a:latin typeface="Verdana" panose="020B0604030504040204" pitchFamily="34" charset="0"/>
                <a:ea typeface="Verdana" panose="020B0604030504040204" pitchFamily="34" charset="0"/>
                <a:cs typeface="Verdana" panose="020B0604030504040204" pitchFamily="34" charset="0"/>
              </a:rPr>
              <a:t>tot nadenken</a:t>
            </a:r>
          </a:p>
          <a:p>
            <a:pPr marL="342900" lvl="1" indent="-342900">
              <a:lnSpc>
                <a:spcPct val="100000"/>
              </a:lnSpc>
              <a:defRPr/>
            </a:pPr>
            <a:r>
              <a:rPr lang="nl-NL" sz="1800" dirty="0">
                <a:solidFill>
                  <a:srgbClr val="54B6C3"/>
                </a:solidFill>
                <a:latin typeface="Verdana" panose="020B0604030504040204" pitchFamily="34" charset="0"/>
                <a:ea typeface="Verdana" panose="020B0604030504040204" pitchFamily="34" charset="0"/>
                <a:cs typeface="Verdana" panose="020B0604030504040204" pitchFamily="34" charset="0"/>
              </a:rPr>
              <a:t>Eenduidige werkwijze SKC/Intake is gewenst</a:t>
            </a:r>
          </a:p>
        </p:txBody>
      </p:sp>
      <p:pic>
        <p:nvPicPr>
          <p:cNvPr id="5" name="Afbeelding 4"/>
          <p:cNvPicPr>
            <a:picLocks noChangeAspect="1"/>
          </p:cNvPicPr>
          <p:nvPr/>
        </p:nvPicPr>
        <p:blipFill>
          <a:blip r:embed="rId2" cstate="print"/>
          <a:stretch>
            <a:fillRect/>
          </a:stretch>
        </p:blipFill>
        <p:spPr>
          <a:xfrm>
            <a:off x="3117956" y="1087395"/>
            <a:ext cx="8801609" cy="2910768"/>
          </a:xfrm>
          <a:prstGeom prst="rect">
            <a:avLst/>
          </a:prstGeom>
        </p:spPr>
      </p:pic>
    </p:spTree>
    <p:extLst>
      <p:ext uri="{BB962C8B-B14F-4D97-AF65-F5344CB8AC3E}">
        <p14:creationId xmlns:p14="http://schemas.microsoft.com/office/powerpoint/2010/main" val="2353176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altLang="nl-NL" sz="2800" b="1" dirty="0" smtClean="0">
                <a:latin typeface="Verdana" panose="020B0604030504040204" pitchFamily="34" charset="0"/>
                <a:ea typeface="Verdana" panose="020B0604030504040204" pitchFamily="34" charset="0"/>
                <a:cs typeface="Verdana" panose="020B0604030504040204" pitchFamily="34" charset="0"/>
              </a:rPr>
              <a:t>Ambities en resultaten</a:t>
            </a:r>
            <a:endParaRPr lang="nl-NL" dirty="0"/>
          </a:p>
        </p:txBody>
      </p:sp>
      <p:sp>
        <p:nvSpPr>
          <p:cNvPr id="5" name="Content Placeholder 4"/>
          <p:cNvSpPr>
            <a:spLocks noGrp="1"/>
          </p:cNvSpPr>
          <p:nvPr>
            <p:ph idx="1"/>
          </p:nvPr>
        </p:nvSpPr>
        <p:spPr>
          <a:xfrm>
            <a:off x="838200" y="1209964"/>
            <a:ext cx="10515600" cy="4966999"/>
          </a:xfrm>
        </p:spPr>
        <p:txBody>
          <a:bodyPr>
            <a:normAutofit lnSpcReduction="10000"/>
          </a:bodyPr>
          <a:lstStyle/>
          <a:p>
            <a:pPr marL="0" indent="0">
              <a:buNone/>
              <a:defRPr/>
            </a:pPr>
            <a:r>
              <a:rPr lang="nl-NL" sz="1800" i="1" dirty="0" smtClean="0">
                <a:solidFill>
                  <a:srgbClr val="54B6C3"/>
                </a:solidFill>
                <a:latin typeface="Verdana" panose="020B0604030504040204" pitchFamily="34" charset="0"/>
                <a:ea typeface="Verdana" panose="020B0604030504040204" pitchFamily="34" charset="0"/>
                <a:cs typeface="Verdana" panose="020B0604030504040204" pitchFamily="34" charset="0"/>
              </a:rPr>
              <a:t>Ambitie:</a:t>
            </a:r>
          </a:p>
          <a:p>
            <a:pPr>
              <a:buFont typeface="Wingdings" panose="05000000000000000000" pitchFamily="2" charset="2"/>
              <a:buChar char="Ø"/>
              <a:defRPr/>
            </a:pPr>
            <a:r>
              <a:rPr lang="nl-NL" sz="1800" dirty="0">
                <a:solidFill>
                  <a:srgbClr val="54B6C3"/>
                </a:solidFill>
                <a:latin typeface="Verdana" panose="020B0604030504040204" pitchFamily="34" charset="0"/>
                <a:ea typeface="Verdana" panose="020B0604030504040204" pitchFamily="34" charset="0"/>
                <a:cs typeface="Verdana" panose="020B0604030504040204" pitchFamily="34" charset="0"/>
              </a:rPr>
              <a:t>H</a:t>
            </a:r>
            <a:r>
              <a:rPr lang="nl-NL" sz="1800" dirty="0" smtClean="0">
                <a:solidFill>
                  <a:srgbClr val="54B6C3"/>
                </a:solidFill>
                <a:latin typeface="Verdana" panose="020B0604030504040204" pitchFamily="34" charset="0"/>
                <a:ea typeface="Verdana" panose="020B0604030504040204" pitchFamily="34" charset="0"/>
                <a:cs typeface="Verdana" panose="020B0604030504040204" pitchFamily="34" charset="0"/>
              </a:rPr>
              <a:t>et LOB-cv wordt binnen regio Rotterdam HET instrument ter voorbereiding op de start in het hbo (gebruikt binnen 50 vo-scholen en 5 hbo-scholen in de regio)</a:t>
            </a:r>
          </a:p>
          <a:p>
            <a:pPr marL="0" indent="0">
              <a:buNone/>
              <a:defRPr/>
            </a:pPr>
            <a:endParaRPr lang="nl-NL" sz="1800" dirty="0" smtClean="0">
              <a:solidFill>
                <a:srgbClr val="54B6C3"/>
              </a:solidFill>
              <a:latin typeface="Verdana" panose="020B0604030504040204" pitchFamily="34" charset="0"/>
              <a:ea typeface="Verdana" panose="020B0604030504040204" pitchFamily="34" charset="0"/>
              <a:cs typeface="Verdana" panose="020B0604030504040204" pitchFamily="34" charset="0"/>
            </a:endParaRPr>
          </a:p>
          <a:p>
            <a:pPr marL="0" indent="0">
              <a:buNone/>
              <a:defRPr/>
            </a:pPr>
            <a:r>
              <a:rPr lang="nl-NL" sz="1800" i="1" dirty="0" smtClean="0">
                <a:solidFill>
                  <a:srgbClr val="54B6C3"/>
                </a:solidFill>
                <a:latin typeface="Verdana" panose="020B0604030504040204" pitchFamily="34" charset="0"/>
                <a:ea typeface="Verdana" panose="020B0604030504040204" pitchFamily="34" charset="0"/>
                <a:cs typeface="Verdana" panose="020B0604030504040204" pitchFamily="34" charset="0"/>
              </a:rPr>
              <a:t>Beoogde resultaten:</a:t>
            </a:r>
          </a:p>
          <a:p>
            <a:pPr>
              <a:buFont typeface="Wingdings" panose="05000000000000000000" pitchFamily="2" charset="2"/>
              <a:buChar char="Ø"/>
              <a:defRPr/>
            </a:pPr>
            <a:r>
              <a:rPr lang="nl-NL" sz="1800" dirty="0">
                <a:solidFill>
                  <a:srgbClr val="54B6C3"/>
                </a:solidFill>
                <a:latin typeface="Verdana" panose="020B0604030504040204" pitchFamily="34" charset="0"/>
                <a:ea typeface="Verdana" panose="020B0604030504040204" pitchFamily="34" charset="0"/>
                <a:cs typeface="Verdana" panose="020B0604030504040204" pitchFamily="34" charset="0"/>
              </a:rPr>
              <a:t>V</a:t>
            </a:r>
            <a:r>
              <a:rPr lang="nl-NL" sz="1800" dirty="0" smtClean="0">
                <a:solidFill>
                  <a:srgbClr val="54B6C3"/>
                </a:solidFill>
                <a:latin typeface="Verdana" panose="020B0604030504040204" pitchFamily="34" charset="0"/>
                <a:ea typeface="Verdana" panose="020B0604030504040204" pitchFamily="34" charset="0"/>
                <a:cs typeface="Verdana" panose="020B0604030504040204" pitchFamily="34" charset="0"/>
              </a:rPr>
              <a:t>o-leerlingen nemen het LOB serieuzer, gaan beter nadenken over hun keuzes, verwachtingen en hun kwaliteiten. Ze zijn beter voorbereid op de start in het hbo en kunnen zich beter presenteren bij de SKC</a:t>
            </a:r>
          </a:p>
          <a:p>
            <a:pPr>
              <a:buFont typeface="Wingdings" panose="05000000000000000000" pitchFamily="2" charset="2"/>
              <a:buChar char="Ø"/>
              <a:defRPr/>
            </a:pPr>
            <a:r>
              <a:rPr lang="nl-NL" sz="1800" dirty="0" smtClean="0">
                <a:solidFill>
                  <a:srgbClr val="54B6C3"/>
                </a:solidFill>
                <a:latin typeface="Verdana" panose="020B0604030504040204" pitchFamily="34" charset="0"/>
                <a:ea typeface="Verdana" panose="020B0604030504040204" pitchFamily="34" charset="0"/>
                <a:cs typeface="Verdana" panose="020B0604030504040204" pitchFamily="34" charset="0"/>
              </a:rPr>
              <a:t>Begeleiders van vo-leerlingen hebben een beter beeld van benodigde set van informatie en vaardigheden die nodig zijn bij de start van hbo en kunnen hierop acteren in de begeleiding van de leerlingen</a:t>
            </a:r>
          </a:p>
          <a:p>
            <a:pPr>
              <a:buFont typeface="Wingdings" panose="05000000000000000000" pitchFamily="2" charset="2"/>
              <a:buChar char="Ø"/>
              <a:defRPr/>
            </a:pPr>
            <a:r>
              <a:rPr lang="nl-NL" sz="1800" dirty="0" smtClean="0">
                <a:solidFill>
                  <a:srgbClr val="54B6C3"/>
                </a:solidFill>
                <a:latin typeface="Verdana" panose="020B0604030504040204" pitchFamily="34" charset="0"/>
                <a:ea typeface="Verdana" panose="020B0604030504040204" pitchFamily="34" charset="0"/>
                <a:cs typeface="Verdana" panose="020B0604030504040204" pitchFamily="34" charset="0"/>
              </a:rPr>
              <a:t>Opgedane kennis en ervaringen gaan niet verloren: doorlopende leerlijn LOB/SLC</a:t>
            </a:r>
          </a:p>
          <a:p>
            <a:pPr>
              <a:buFont typeface="Wingdings" panose="05000000000000000000" pitchFamily="2" charset="2"/>
              <a:buChar char="Ø"/>
              <a:defRPr/>
            </a:pPr>
            <a:r>
              <a:rPr lang="nl-NL" sz="1800" dirty="0" smtClean="0">
                <a:solidFill>
                  <a:srgbClr val="54B6C3"/>
                </a:solidFill>
                <a:latin typeface="Verdana" panose="020B0604030504040204" pitchFamily="34" charset="0"/>
                <a:ea typeface="Verdana" panose="020B0604030504040204" pitchFamily="34" charset="0"/>
                <a:cs typeface="Verdana" panose="020B0604030504040204" pitchFamily="34" charset="0"/>
              </a:rPr>
              <a:t>De kwaliteit van het gesprek of de intake-activiteit wordt beter door meer kwalitatieve input en betere voorbereiding aanmelder</a:t>
            </a:r>
          </a:p>
          <a:p>
            <a:pPr>
              <a:buFont typeface="Wingdings" panose="05000000000000000000" pitchFamily="2" charset="2"/>
              <a:buChar char="Ø"/>
              <a:defRPr/>
            </a:pPr>
            <a:endParaRPr lang="nl-NL" sz="1800" dirty="0">
              <a:solidFill>
                <a:srgbClr val="54B6C3"/>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a:p>
            <a:pPr marL="0" indent="0">
              <a:buNone/>
              <a:defRPr/>
            </a:pPr>
            <a:r>
              <a:rPr lang="nl-NL" sz="1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r>
              <a:rPr lang="nl-NL" sz="1800" dirty="0" smtClean="0">
                <a:solidFill>
                  <a:srgbClr val="54B6C3"/>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a:t>
            </a:r>
            <a:r>
              <a:rPr lang="nl-NL" sz="18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Een k</a:t>
            </a:r>
            <a:r>
              <a:rPr lang="nl-NL" sz="1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walitatief beter studiekeuzeproces en SKC kan resulteren in meer studiesucces</a:t>
            </a:r>
            <a:endParaRPr lang="nl-NL" sz="1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Ø"/>
              <a:defRPr/>
            </a:pPr>
            <a:endParaRPr lang="nl-NL" sz="1800" dirty="0" smtClean="0">
              <a:solidFill>
                <a:srgbClr val="54B6C3"/>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Ø"/>
              <a:defRPr/>
            </a:pPr>
            <a:endParaRPr lang="nl-NL" sz="1800" dirty="0" smtClean="0">
              <a:solidFill>
                <a:srgbClr val="54B6C3"/>
              </a:solidFill>
              <a:latin typeface="Verdana" panose="020B0604030504040204" pitchFamily="34" charset="0"/>
              <a:ea typeface="Verdana" panose="020B0604030504040204" pitchFamily="34" charset="0"/>
              <a:cs typeface="Verdana" panose="020B0604030504040204" pitchFamily="34" charset="0"/>
            </a:endParaRPr>
          </a:p>
          <a:p>
            <a:pPr marL="0" indent="0">
              <a:buNone/>
              <a:defRPr/>
            </a:pPr>
            <a:endParaRPr lang="nl-NL" sz="1800" dirty="0">
              <a:solidFill>
                <a:srgbClr val="54B6C3"/>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14171277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3017838" y="387350"/>
            <a:ext cx="8335962" cy="538163"/>
          </a:xfrm>
        </p:spPr>
        <p:txBody>
          <a:bodyPr/>
          <a:lstStyle/>
          <a:p>
            <a:r>
              <a:rPr lang="nl-NL" altLang="nl-NL" sz="2800" b="1" dirty="0" smtClean="0">
                <a:latin typeface="Verdana" panose="020B0604030504040204" pitchFamily="34" charset="0"/>
                <a:ea typeface="Verdana" panose="020B0604030504040204" pitchFamily="34" charset="0"/>
                <a:cs typeface="Verdana" panose="020B0604030504040204" pitchFamily="34" charset="0"/>
              </a:rPr>
              <a:t>Vervolg Uitrol LOB-cv</a:t>
            </a:r>
            <a:endParaRPr lang="nl-NL" altLang="nl-NL" sz="28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Tijdelijke aanduiding voor inhoud 2"/>
          <p:cNvSpPr>
            <a:spLocks noGrp="1"/>
          </p:cNvSpPr>
          <p:nvPr>
            <p:ph idx="1"/>
          </p:nvPr>
        </p:nvSpPr>
        <p:spPr>
          <a:xfrm>
            <a:off x="838200" y="1476375"/>
            <a:ext cx="10515600" cy="4700588"/>
          </a:xfrm>
        </p:spPr>
        <p:txBody>
          <a:bodyPr rtlCol="0">
            <a:normAutofit/>
          </a:bodyPr>
          <a:lstStyle/>
          <a:p>
            <a:pPr marL="0" indent="0" eaLnBrk="1" fontAlgn="auto" hangingPunct="1">
              <a:spcAft>
                <a:spcPts val="0"/>
              </a:spcAft>
              <a:buNone/>
              <a:defRPr/>
            </a:pPr>
            <a:r>
              <a:rPr lang="nl-NL" sz="1800" b="1" dirty="0" smtClean="0">
                <a:solidFill>
                  <a:srgbClr val="54B6C3"/>
                </a:solidFill>
                <a:latin typeface="Verdana" panose="020B0604030504040204" pitchFamily="34" charset="0"/>
                <a:ea typeface="Verdana" panose="020B0604030504040204" pitchFamily="34" charset="0"/>
                <a:cs typeface="Verdana" panose="020B0604030504040204" pitchFamily="34" charset="0"/>
              </a:rPr>
              <a:t>Doelstelling projectjaar 2016-2017</a:t>
            </a:r>
            <a:endParaRPr lang="nl-NL" sz="1800" b="1" dirty="0">
              <a:solidFill>
                <a:srgbClr val="54B6C3"/>
              </a:solidFill>
              <a:latin typeface="Verdana" panose="020B0604030504040204" pitchFamily="34" charset="0"/>
              <a:ea typeface="Verdana" panose="020B0604030504040204" pitchFamily="34" charset="0"/>
              <a:cs typeface="Verdana" panose="020B0604030504040204" pitchFamily="34" charset="0"/>
            </a:endParaRPr>
          </a:p>
          <a:p>
            <a:pPr>
              <a:defRPr/>
            </a:pPr>
            <a:r>
              <a:rPr lang="nl-NL" sz="1800" dirty="0">
                <a:solidFill>
                  <a:srgbClr val="54B6C3"/>
                </a:solidFill>
                <a:latin typeface="Verdana" panose="020B0604030504040204" pitchFamily="34" charset="0"/>
                <a:ea typeface="Verdana" panose="020B0604030504040204" pitchFamily="34" charset="0"/>
                <a:cs typeface="Verdana" panose="020B0604030504040204" pitchFamily="34" charset="0"/>
              </a:rPr>
              <a:t>20 </a:t>
            </a:r>
            <a:r>
              <a:rPr lang="nl-NL" sz="1800" dirty="0" smtClean="0">
                <a:solidFill>
                  <a:srgbClr val="54B6C3"/>
                </a:solidFill>
                <a:latin typeface="Verdana" panose="020B0604030504040204" pitchFamily="34" charset="0"/>
                <a:ea typeface="Verdana" panose="020B0604030504040204" pitchFamily="34" charset="0"/>
                <a:cs typeface="Verdana" panose="020B0604030504040204" pitchFamily="34" charset="0"/>
              </a:rPr>
              <a:t>hbo-opleidingen (bij 4 hogescholen) gebruiken </a:t>
            </a:r>
            <a:r>
              <a:rPr lang="nl-NL" sz="1800" dirty="0">
                <a:solidFill>
                  <a:srgbClr val="54B6C3"/>
                </a:solidFill>
                <a:latin typeface="Verdana" panose="020B0604030504040204" pitchFamily="34" charset="0"/>
                <a:ea typeface="Verdana" panose="020B0604030504040204" pitchFamily="34" charset="0"/>
                <a:cs typeface="Verdana" panose="020B0604030504040204" pitchFamily="34" charset="0"/>
              </a:rPr>
              <a:t>LOB-cv bij intake en start van de hbo-studie</a:t>
            </a:r>
          </a:p>
          <a:p>
            <a:pPr eaLnBrk="1" fontAlgn="auto" hangingPunct="1">
              <a:spcAft>
                <a:spcPts val="0"/>
              </a:spcAft>
              <a:defRPr/>
            </a:pPr>
            <a:r>
              <a:rPr lang="nl-NL" sz="1800" dirty="0" smtClean="0">
                <a:solidFill>
                  <a:srgbClr val="54B6C3"/>
                </a:solidFill>
                <a:latin typeface="Verdana" panose="020B0604030504040204" pitchFamily="34" charset="0"/>
                <a:ea typeface="Verdana" panose="020B0604030504040204" pitchFamily="34" charset="0"/>
                <a:cs typeface="Verdana" panose="020B0604030504040204" pitchFamily="34" charset="0"/>
              </a:rPr>
              <a:t>± 50 vo-scholen (binnen netwerk vo-hbo) </a:t>
            </a:r>
            <a:r>
              <a:rPr lang="nl-NL" sz="1800" dirty="0">
                <a:solidFill>
                  <a:srgbClr val="54B6C3"/>
                </a:solidFill>
                <a:latin typeface="Verdana" panose="020B0604030504040204" pitchFamily="34" charset="0"/>
                <a:ea typeface="Verdana" panose="020B0604030504040204" pitchFamily="34" charset="0"/>
                <a:cs typeface="Verdana" panose="020B0604030504040204" pitchFamily="34" charset="0"/>
              </a:rPr>
              <a:t>hebben LOB-cv opgenomen in het LOB-programma bovenbouw havo</a:t>
            </a:r>
          </a:p>
          <a:p>
            <a:pPr eaLnBrk="1" fontAlgn="auto" hangingPunct="1">
              <a:spcAft>
                <a:spcPts val="0"/>
              </a:spcAft>
              <a:defRPr/>
            </a:pPr>
            <a:endParaRPr lang="nl-NL" sz="1800" dirty="0">
              <a:solidFill>
                <a:srgbClr val="54B6C3"/>
              </a:solidFill>
              <a:latin typeface="Verdana" panose="020B0604030504040204" pitchFamily="34" charset="0"/>
              <a:ea typeface="Verdana" panose="020B0604030504040204" pitchFamily="34" charset="0"/>
              <a:cs typeface="Verdana" panose="020B0604030504040204" pitchFamily="34" charset="0"/>
            </a:endParaRPr>
          </a:p>
          <a:p>
            <a:pPr marL="0" indent="0" eaLnBrk="1" fontAlgn="auto" hangingPunct="1">
              <a:spcAft>
                <a:spcPts val="0"/>
              </a:spcAft>
              <a:buNone/>
              <a:defRPr/>
            </a:pPr>
            <a:r>
              <a:rPr lang="nl-NL" sz="1800" dirty="0">
                <a:solidFill>
                  <a:srgbClr val="54B6C3"/>
                </a:solidFill>
                <a:latin typeface="Verdana" panose="020B0604030504040204" pitchFamily="34" charset="0"/>
                <a:ea typeface="Verdana" panose="020B0604030504040204" pitchFamily="34" charset="0"/>
                <a:cs typeface="Verdana" panose="020B0604030504040204" pitchFamily="34" charset="0"/>
              </a:rPr>
              <a:t>Acties</a:t>
            </a:r>
          </a:p>
          <a:p>
            <a:pPr eaLnBrk="1" fontAlgn="auto" hangingPunct="1">
              <a:spcAft>
                <a:spcPts val="0"/>
              </a:spcAft>
              <a:buFont typeface="Wingdings" panose="05000000000000000000" pitchFamily="2" charset="2"/>
              <a:buChar char="ü"/>
              <a:defRPr/>
            </a:pPr>
            <a:r>
              <a:rPr lang="nl-NL" sz="1800" dirty="0">
                <a:solidFill>
                  <a:srgbClr val="54B6C3"/>
                </a:solidFill>
                <a:latin typeface="Verdana" panose="020B0604030504040204" pitchFamily="34" charset="0"/>
                <a:ea typeface="Verdana" panose="020B0604030504040204" pitchFamily="34" charset="0"/>
                <a:cs typeface="Verdana" panose="020B0604030504040204" pitchFamily="34" charset="0"/>
              </a:rPr>
              <a:t>Draagvlak vergroten zowel binnen vo als hbo</a:t>
            </a:r>
          </a:p>
          <a:p>
            <a:pPr eaLnBrk="1" fontAlgn="auto" hangingPunct="1">
              <a:spcAft>
                <a:spcPts val="0"/>
              </a:spcAft>
              <a:buFont typeface="Wingdings" panose="05000000000000000000" pitchFamily="2" charset="2"/>
              <a:buChar char="ü"/>
              <a:defRPr/>
            </a:pPr>
            <a:r>
              <a:rPr lang="nl-NL" sz="1800" dirty="0">
                <a:solidFill>
                  <a:srgbClr val="54B6C3"/>
                </a:solidFill>
                <a:latin typeface="Verdana" panose="020B0604030504040204" pitchFamily="34" charset="0"/>
                <a:ea typeface="Verdana" panose="020B0604030504040204" pitchFamily="34" charset="0"/>
                <a:cs typeface="Verdana" panose="020B0604030504040204" pitchFamily="34" charset="0"/>
              </a:rPr>
              <a:t>Vervaardigen handleiding/lespakket LOB-cv</a:t>
            </a:r>
          </a:p>
          <a:p>
            <a:pPr eaLnBrk="1" fontAlgn="auto" hangingPunct="1">
              <a:spcAft>
                <a:spcPts val="0"/>
              </a:spcAft>
              <a:buFont typeface="Wingdings" panose="05000000000000000000" pitchFamily="2" charset="2"/>
              <a:buChar char="ü"/>
              <a:defRPr/>
            </a:pPr>
            <a:r>
              <a:rPr lang="nl-NL" sz="1800" dirty="0">
                <a:solidFill>
                  <a:srgbClr val="54B6C3"/>
                </a:solidFill>
                <a:latin typeface="Verdana" panose="020B0604030504040204" pitchFamily="34" charset="0"/>
                <a:ea typeface="Verdana" panose="020B0604030504040204" pitchFamily="34" charset="0"/>
                <a:cs typeface="Verdana" panose="020B0604030504040204" pitchFamily="34" charset="0"/>
              </a:rPr>
              <a:t>Ontwikkelen LOB-cv 2.0 (en opzetten bijbehorende beheersorganisatie</a:t>
            </a:r>
            <a:r>
              <a:rPr lang="nl-NL" sz="2000" dirty="0">
                <a:solidFill>
                  <a:srgbClr val="54B6C3"/>
                </a:solidFill>
                <a:latin typeface="Verdana" panose="020B0604030504040204" pitchFamily="34" charset="0"/>
                <a:ea typeface="Verdana" panose="020B0604030504040204" pitchFamily="34" charset="0"/>
                <a:cs typeface="Verdana" panose="020B0604030504040204" pitchFamily="34" charset="0"/>
              </a:rPr>
              <a:t>)</a:t>
            </a:r>
          </a:p>
          <a:p>
            <a:pPr marL="0" indent="0" eaLnBrk="1" fontAlgn="auto" hangingPunct="1">
              <a:spcAft>
                <a:spcPts val="0"/>
              </a:spcAft>
              <a:buNone/>
              <a:defRPr/>
            </a:pPr>
            <a:endParaRPr lang="nl-NL" sz="2000" dirty="0">
              <a:solidFill>
                <a:srgbClr val="54B6C3"/>
              </a:solidFill>
              <a:latin typeface="Verdana" panose="020B0604030504040204" pitchFamily="34" charset="0"/>
              <a:ea typeface="Verdana" panose="020B0604030504040204" pitchFamily="34" charset="0"/>
              <a:cs typeface="Verdana" panose="020B0604030504040204" pitchFamily="34" charset="0"/>
            </a:endParaRPr>
          </a:p>
          <a:p>
            <a:pPr eaLnBrk="1" fontAlgn="auto" hangingPunct="1">
              <a:spcAft>
                <a:spcPts val="0"/>
              </a:spcAft>
              <a:defRPr/>
            </a:pPr>
            <a:endParaRPr lang="nl-NL" sz="2000" dirty="0">
              <a:solidFill>
                <a:srgbClr val="54B6C3"/>
              </a:solidFill>
              <a:latin typeface="Verdana" panose="020B0604030504040204" pitchFamily="34" charset="0"/>
              <a:ea typeface="Verdana" panose="020B0604030504040204" pitchFamily="34" charset="0"/>
              <a:cs typeface="Verdana" panose="020B0604030504040204" pitchFamily="34" charset="0"/>
            </a:endParaRPr>
          </a:p>
          <a:p>
            <a:pPr eaLnBrk="1" fontAlgn="auto" hangingPunct="1">
              <a:spcAft>
                <a:spcPts val="0"/>
              </a:spcAft>
              <a:defRPr/>
            </a:pPr>
            <a:endParaRPr lang="nl-NL" sz="2000" dirty="0">
              <a:solidFill>
                <a:srgbClr val="54B6C3"/>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061911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ltLang="nl-NL" sz="2800" b="1" dirty="0" smtClean="0">
                <a:latin typeface="Verdana" panose="020B0604030504040204" pitchFamily="34" charset="0"/>
                <a:ea typeface="Verdana" panose="020B0604030504040204" pitchFamily="34" charset="0"/>
                <a:cs typeface="Verdana" panose="020B0604030504040204" pitchFamily="34" charset="0"/>
              </a:rPr>
              <a:t>Beoogde Procedure </a:t>
            </a:r>
            <a:r>
              <a:rPr lang="nl-NL" altLang="nl-NL" sz="2800" b="1" dirty="0">
                <a:latin typeface="Verdana" panose="020B0604030504040204" pitchFamily="34" charset="0"/>
                <a:ea typeface="Verdana" panose="020B0604030504040204" pitchFamily="34" charset="0"/>
                <a:cs typeface="Verdana" panose="020B0604030504040204" pitchFamily="34" charset="0"/>
              </a:rPr>
              <a:t>LOB-cv</a:t>
            </a:r>
            <a:endParaRPr lang="nl-NL" dirty="0"/>
          </a:p>
        </p:txBody>
      </p:sp>
      <p:sp>
        <p:nvSpPr>
          <p:cNvPr id="3" name="Content Placeholder 2"/>
          <p:cNvSpPr>
            <a:spLocks noGrp="1"/>
          </p:cNvSpPr>
          <p:nvPr>
            <p:ph idx="1"/>
          </p:nvPr>
        </p:nvSpPr>
        <p:spPr/>
        <p:txBody>
          <a:bodyPr/>
          <a:lstStyle/>
          <a:p>
            <a:r>
              <a:rPr lang="nl-NL" dirty="0" smtClean="0">
                <a:solidFill>
                  <a:srgbClr val="54B6C3"/>
                </a:solidFill>
              </a:rPr>
              <a:t>Aankomend student meldt zich aan via Studielink</a:t>
            </a:r>
          </a:p>
          <a:p>
            <a:r>
              <a:rPr lang="nl-NL" dirty="0" smtClean="0">
                <a:solidFill>
                  <a:srgbClr val="54B6C3"/>
                </a:solidFill>
              </a:rPr>
              <a:t>Krijgt toegang tot digitale omgeving hogeschool</a:t>
            </a:r>
          </a:p>
          <a:p>
            <a:r>
              <a:rPr lang="nl-NL" dirty="0" smtClean="0">
                <a:solidFill>
                  <a:srgbClr val="54B6C3"/>
                </a:solidFill>
              </a:rPr>
              <a:t>Voorwaarden waaraan student moet voldoen: studiekeuzecheck (gesprek), invullen LOB-cv</a:t>
            </a:r>
          </a:p>
          <a:p>
            <a:r>
              <a:rPr lang="nl-NL" dirty="0" smtClean="0">
                <a:solidFill>
                  <a:srgbClr val="54B6C3"/>
                </a:solidFill>
              </a:rPr>
              <a:t>Opleidingen communiceren zelf daarna met aankomend student (vraag: vul LOB-cv in, voorbereiding SKC)</a:t>
            </a:r>
          </a:p>
          <a:p>
            <a:pPr lvl="0"/>
            <a:r>
              <a:rPr lang="nl-NL" dirty="0" smtClean="0">
                <a:solidFill>
                  <a:srgbClr val="54B6C3"/>
                </a:solidFill>
              </a:rPr>
              <a:t>Aankomend student ontvangt mail/brief om LOB-cv in te vullen</a:t>
            </a:r>
          </a:p>
          <a:p>
            <a:pPr lvl="0"/>
            <a:r>
              <a:rPr lang="nl-NL" dirty="0" smtClean="0">
                <a:solidFill>
                  <a:srgbClr val="54B6C3"/>
                </a:solidFill>
              </a:rPr>
              <a:t>Afhankelijk van de wensen van de opleiding kan LOB-cv gemaild worden (of geprint meegenomen worden)</a:t>
            </a:r>
            <a:endParaRPr lang="nl-NL" dirty="0">
              <a:solidFill>
                <a:srgbClr val="54B6C3"/>
              </a:solidFill>
            </a:endParaRPr>
          </a:p>
          <a:p>
            <a:endParaRPr lang="nl-NL" dirty="0"/>
          </a:p>
        </p:txBody>
      </p:sp>
    </p:spTree>
    <p:extLst>
      <p:ext uri="{BB962C8B-B14F-4D97-AF65-F5344CB8AC3E}">
        <p14:creationId xmlns:p14="http://schemas.microsoft.com/office/powerpoint/2010/main" val="9165773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3017838" y="387350"/>
            <a:ext cx="8335962" cy="538163"/>
          </a:xfrm>
        </p:spPr>
        <p:txBody>
          <a:bodyPr/>
          <a:lstStyle/>
          <a:p>
            <a:r>
              <a:rPr lang="nl-NL" altLang="nl-NL" sz="2800" b="1" dirty="0" smtClean="0">
                <a:latin typeface="Verdana" panose="020B0604030504040204" pitchFamily="34" charset="0"/>
                <a:ea typeface="Verdana" panose="020B0604030504040204" pitchFamily="34" charset="0"/>
                <a:cs typeface="Verdana" panose="020B0604030504040204" pitchFamily="34" charset="0"/>
              </a:rPr>
              <a:t>Implementatie</a:t>
            </a:r>
            <a:endParaRPr lang="nl-NL" altLang="nl-NL" sz="28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Tijdelijke aanduiding voor inhoud 2"/>
          <p:cNvSpPr>
            <a:spLocks noGrp="1"/>
          </p:cNvSpPr>
          <p:nvPr>
            <p:ph idx="1"/>
          </p:nvPr>
        </p:nvSpPr>
        <p:spPr>
          <a:xfrm>
            <a:off x="2047876" y="1633393"/>
            <a:ext cx="9599504" cy="4700588"/>
          </a:xfrm>
        </p:spPr>
        <p:txBody>
          <a:bodyPr rtlCol="0">
            <a:normAutofit/>
          </a:bodyPr>
          <a:lstStyle/>
          <a:p>
            <a:pPr eaLnBrk="1" fontAlgn="auto" hangingPunct="1">
              <a:spcAft>
                <a:spcPts val="0"/>
              </a:spcAft>
              <a:defRPr/>
            </a:pPr>
            <a:r>
              <a:rPr lang="nl-NL" sz="1800" dirty="0">
                <a:solidFill>
                  <a:srgbClr val="54B6C3"/>
                </a:solidFill>
                <a:latin typeface="Verdana" panose="020B0604030504040204" pitchFamily="34" charset="0"/>
                <a:ea typeface="Verdana" panose="020B0604030504040204" pitchFamily="34" charset="0"/>
                <a:cs typeface="Verdana" panose="020B0604030504040204" pitchFamily="34" charset="0"/>
              </a:rPr>
              <a:t>Implementatie binnen vo</a:t>
            </a:r>
          </a:p>
          <a:p>
            <a:pPr lvl="1" eaLnBrk="1" fontAlgn="auto" hangingPunct="1">
              <a:spcAft>
                <a:spcPts val="0"/>
              </a:spcAft>
              <a:defRPr/>
            </a:pPr>
            <a:r>
              <a:rPr lang="nl-NL" sz="1800" dirty="0">
                <a:solidFill>
                  <a:srgbClr val="54B6C3"/>
                </a:solidFill>
                <a:latin typeface="Verdana" panose="020B0604030504040204" pitchFamily="34" charset="0"/>
                <a:ea typeface="Verdana" panose="020B0604030504040204" pitchFamily="34" charset="0"/>
                <a:cs typeface="Verdana" panose="020B0604030504040204" pitchFamily="34" charset="0"/>
              </a:rPr>
              <a:t>Binnen LOB-programma</a:t>
            </a:r>
          </a:p>
          <a:p>
            <a:pPr lvl="1" eaLnBrk="1" fontAlgn="auto" hangingPunct="1">
              <a:spcAft>
                <a:spcPts val="0"/>
              </a:spcAft>
              <a:defRPr/>
            </a:pPr>
            <a:r>
              <a:rPr lang="nl-NL" sz="1800" dirty="0">
                <a:solidFill>
                  <a:srgbClr val="54B6C3"/>
                </a:solidFill>
                <a:latin typeface="Verdana" panose="020B0604030504040204" pitchFamily="34" charset="0"/>
                <a:ea typeface="Verdana" panose="020B0604030504040204" pitchFamily="34" charset="0"/>
                <a:cs typeface="Verdana" panose="020B0604030504040204" pitchFamily="34" charset="0"/>
              </a:rPr>
              <a:t>Input </a:t>
            </a:r>
            <a:r>
              <a:rPr lang="nl-NL" sz="1800" dirty="0" smtClean="0">
                <a:solidFill>
                  <a:srgbClr val="54B6C3"/>
                </a:solidFill>
                <a:latin typeface="Verdana" panose="020B0604030504040204" pitchFamily="34" charset="0"/>
                <a:ea typeface="Verdana" panose="020B0604030504040204" pitchFamily="34" charset="0"/>
                <a:cs typeface="Verdana" panose="020B0604030504040204" pitchFamily="34" charset="0"/>
              </a:rPr>
              <a:t>eindgesprek leerling-decaan</a:t>
            </a:r>
            <a:endParaRPr lang="nl-NL" sz="1800" dirty="0">
              <a:solidFill>
                <a:srgbClr val="54B6C3"/>
              </a:solidFill>
              <a:latin typeface="Verdana" panose="020B0604030504040204" pitchFamily="34" charset="0"/>
              <a:ea typeface="Verdana" panose="020B0604030504040204" pitchFamily="34" charset="0"/>
              <a:cs typeface="Verdana" panose="020B0604030504040204" pitchFamily="34" charset="0"/>
            </a:endParaRPr>
          </a:p>
          <a:p>
            <a:pPr marL="0" indent="0" eaLnBrk="1" fontAlgn="auto" hangingPunct="1">
              <a:spcAft>
                <a:spcPts val="0"/>
              </a:spcAft>
              <a:buFont typeface="Arial" panose="020B0604020202020204" pitchFamily="34" charset="0"/>
              <a:buNone/>
              <a:defRPr/>
            </a:pPr>
            <a:endParaRPr lang="nl-NL" sz="1800" dirty="0">
              <a:solidFill>
                <a:srgbClr val="54B6C3"/>
              </a:solidFill>
              <a:latin typeface="Verdana" panose="020B0604030504040204" pitchFamily="34" charset="0"/>
              <a:ea typeface="Verdana" panose="020B0604030504040204" pitchFamily="34" charset="0"/>
              <a:cs typeface="Verdana" panose="020B0604030504040204" pitchFamily="34" charset="0"/>
            </a:endParaRPr>
          </a:p>
          <a:p>
            <a:pPr eaLnBrk="1" fontAlgn="auto" hangingPunct="1">
              <a:spcAft>
                <a:spcPts val="0"/>
              </a:spcAft>
              <a:defRPr/>
            </a:pPr>
            <a:r>
              <a:rPr lang="nl-NL" sz="1800" dirty="0">
                <a:solidFill>
                  <a:srgbClr val="54B6C3"/>
                </a:solidFill>
                <a:latin typeface="Verdana" panose="020B0604030504040204" pitchFamily="34" charset="0"/>
                <a:ea typeface="Verdana" panose="020B0604030504040204" pitchFamily="34" charset="0"/>
                <a:cs typeface="Verdana" panose="020B0604030504040204" pitchFamily="34" charset="0"/>
              </a:rPr>
              <a:t>Implementatie binnen hbo</a:t>
            </a:r>
          </a:p>
          <a:p>
            <a:pPr lvl="1" eaLnBrk="1" fontAlgn="auto" hangingPunct="1">
              <a:spcAft>
                <a:spcPts val="0"/>
              </a:spcAft>
              <a:defRPr/>
            </a:pPr>
            <a:r>
              <a:rPr lang="nl-NL" sz="1800" dirty="0">
                <a:solidFill>
                  <a:srgbClr val="54B6C3"/>
                </a:solidFill>
                <a:latin typeface="Verdana" panose="020B0604030504040204" pitchFamily="34" charset="0"/>
                <a:ea typeface="Verdana" panose="020B0604030504040204" pitchFamily="34" charset="0"/>
                <a:cs typeface="Verdana" panose="020B0604030504040204" pitchFamily="34" charset="0"/>
              </a:rPr>
              <a:t>Bij studiekeuzecheck/intake</a:t>
            </a:r>
          </a:p>
          <a:p>
            <a:pPr lvl="1" eaLnBrk="1" fontAlgn="auto" hangingPunct="1">
              <a:spcAft>
                <a:spcPts val="0"/>
              </a:spcAft>
              <a:defRPr/>
            </a:pPr>
            <a:r>
              <a:rPr lang="nl-NL" sz="1800" dirty="0" smtClean="0">
                <a:solidFill>
                  <a:srgbClr val="54B6C3"/>
                </a:solidFill>
                <a:latin typeface="Verdana" panose="020B0604030504040204" pitchFamily="34" charset="0"/>
                <a:ea typeface="Verdana" panose="020B0604030504040204" pitchFamily="34" charset="0"/>
                <a:cs typeface="Verdana" panose="020B0604030504040204" pitchFamily="34" charset="0"/>
              </a:rPr>
              <a:t>Bij </a:t>
            </a:r>
            <a:r>
              <a:rPr lang="nl-NL" sz="1800" dirty="0" err="1" smtClean="0">
                <a:solidFill>
                  <a:srgbClr val="54B6C3"/>
                </a:solidFill>
                <a:latin typeface="Verdana" panose="020B0604030504040204" pitchFamily="34" charset="0"/>
                <a:ea typeface="Verdana" panose="020B0604030504040204" pitchFamily="34" charset="0"/>
                <a:cs typeface="Verdana" panose="020B0604030504040204" pitchFamily="34" charset="0"/>
              </a:rPr>
              <a:t>studieloopbaancoaching</a:t>
            </a:r>
            <a:r>
              <a:rPr lang="nl-NL" sz="1800" dirty="0" smtClean="0">
                <a:solidFill>
                  <a:srgbClr val="54B6C3"/>
                </a:solidFill>
                <a:latin typeface="Verdana" panose="020B0604030504040204" pitchFamily="34" charset="0"/>
                <a:ea typeface="Verdana" panose="020B0604030504040204" pitchFamily="34" charset="0"/>
                <a:cs typeface="Verdana" panose="020B0604030504040204" pitchFamily="34" charset="0"/>
              </a:rPr>
              <a:t> / studieloopbaanbegeleiding</a:t>
            </a:r>
            <a:endParaRPr lang="nl-NL" sz="1800" dirty="0">
              <a:solidFill>
                <a:srgbClr val="54B6C3"/>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231003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590549" y="852488"/>
            <a:ext cx="10696575" cy="5386387"/>
          </a:xfrm>
        </p:spPr>
        <p:txBody>
          <a:bodyPr>
            <a:normAutofit fontScale="90000"/>
          </a:bodyPr>
          <a:lstStyle/>
          <a:p>
            <a:r>
              <a:rPr lang="nl-NL" altLang="nl-NL" sz="3600" dirty="0"/>
              <a:t/>
            </a:r>
            <a:br>
              <a:rPr lang="nl-NL" altLang="nl-NL" sz="3600" dirty="0"/>
            </a:br>
            <a:r>
              <a:rPr lang="nl-NL" altLang="nl-NL" sz="3200" dirty="0"/>
              <a:t>Meer informatie </a:t>
            </a:r>
            <a:r>
              <a:rPr lang="nl-NL" altLang="nl-NL" sz="3200" dirty="0" smtClean="0"/>
              <a:t>LOB-cv</a:t>
            </a:r>
            <a:br>
              <a:rPr lang="nl-NL" altLang="nl-NL" sz="3200" dirty="0" smtClean="0"/>
            </a:br>
            <a:r>
              <a:rPr lang="nl-NL" altLang="nl-NL" sz="3200" dirty="0" smtClean="0"/>
              <a:t>Jeany van Beelen</a:t>
            </a:r>
            <a:br>
              <a:rPr lang="nl-NL" altLang="nl-NL" sz="3200" dirty="0" smtClean="0"/>
            </a:br>
            <a:r>
              <a:rPr lang="nl-NL" altLang="nl-NL" sz="3200" dirty="0" err="1" smtClean="0"/>
              <a:t>jeany.vanbeelen</a:t>
            </a:r>
            <a:r>
              <a:rPr lang="nl-NL" altLang="nl-NL" sz="3200" dirty="0" smtClean="0"/>
              <a:t>@</a:t>
            </a:r>
            <a:r>
              <a:rPr lang="nl-NL" altLang="nl-NL" sz="3200" dirty="0" err="1" smtClean="0"/>
              <a:t>inholand.nl</a:t>
            </a:r>
            <a:r>
              <a:rPr lang="nl-NL" altLang="nl-NL" sz="3200" dirty="0" smtClean="0"/>
              <a:t> </a:t>
            </a:r>
            <a:br>
              <a:rPr lang="nl-NL" altLang="nl-NL" sz="3200" dirty="0" smtClean="0"/>
            </a:br>
            <a:r>
              <a:rPr lang="nl-NL" altLang="nl-NL" sz="3200" dirty="0" err="1" smtClean="0"/>
              <a:t>michiel.andriessen</a:t>
            </a:r>
            <a:r>
              <a:rPr lang="nl-NL" altLang="nl-NL" sz="3200" dirty="0" smtClean="0"/>
              <a:t>@</a:t>
            </a:r>
            <a:r>
              <a:rPr lang="nl-NL" altLang="nl-NL" sz="3200" dirty="0" err="1" smtClean="0"/>
              <a:t>ozhw.nl</a:t>
            </a:r>
            <a:r>
              <a:rPr lang="nl-NL" altLang="nl-NL" sz="3200" dirty="0"/>
              <a:t/>
            </a:r>
            <a:br>
              <a:rPr lang="nl-NL" altLang="nl-NL" sz="3200" dirty="0"/>
            </a:br>
            <a:r>
              <a:rPr lang="nl-NL" altLang="nl-NL" sz="3200" dirty="0"/>
              <a:t/>
            </a:r>
            <a:br>
              <a:rPr lang="nl-NL" altLang="nl-NL" sz="3200" dirty="0"/>
            </a:br>
            <a:r>
              <a:rPr lang="nl-NL" altLang="nl-NL" sz="3200" dirty="0" smtClean="0"/>
              <a:t>Projectleider: </a:t>
            </a:r>
            <a:r>
              <a:rPr lang="nl-NL" altLang="nl-NL" sz="3200" dirty="0"/>
              <a:t>H</a:t>
            </a:r>
            <a:r>
              <a:rPr lang="nl-NL" altLang="nl-NL" sz="3200" dirty="0" smtClean="0"/>
              <a:t>enrike Knippenberg</a:t>
            </a:r>
            <a:r>
              <a:rPr lang="nl-NL" altLang="nl-NL" sz="3200" dirty="0"/>
              <a:t/>
            </a:r>
            <a:br>
              <a:rPr lang="nl-NL" altLang="nl-NL" sz="3200" dirty="0"/>
            </a:br>
            <a:r>
              <a:rPr lang="nl-NL" altLang="nl-NL" sz="3200" dirty="0"/>
              <a:t/>
            </a:r>
            <a:br>
              <a:rPr lang="nl-NL" altLang="nl-NL" sz="3200" dirty="0"/>
            </a:br>
            <a:r>
              <a:rPr lang="nl-NL" altLang="nl-NL" sz="3200" dirty="0"/>
              <a:t/>
            </a:r>
            <a:br>
              <a:rPr lang="nl-NL" altLang="nl-NL" sz="3200" dirty="0"/>
            </a:br>
            <a:r>
              <a:rPr lang="nl-NL" altLang="nl-NL" sz="3200" dirty="0">
                <a:hlinkClick r:id="rId2"/>
              </a:rPr>
              <a:t>http://aansluiting-voho010.nl/</a:t>
            </a:r>
            <a:r>
              <a:rPr lang="nl-NL" altLang="nl-NL" sz="3200" dirty="0"/>
              <a:t/>
            </a:r>
            <a:br>
              <a:rPr lang="nl-NL" altLang="nl-NL" sz="3200" dirty="0"/>
            </a:br>
            <a:r>
              <a:rPr lang="nl-NL" altLang="nl-NL" sz="3200" dirty="0"/>
              <a:t/>
            </a:r>
            <a:br>
              <a:rPr lang="nl-NL" altLang="nl-NL" sz="3200" dirty="0"/>
            </a:br>
            <a:r>
              <a:rPr lang="nl-NL" altLang="nl-NL" sz="3200" dirty="0"/>
              <a:t/>
            </a:r>
            <a:br>
              <a:rPr lang="nl-NL" altLang="nl-NL" sz="3200" dirty="0"/>
            </a:br>
            <a:endParaRPr lang="nl-NL" altLang="nl-NL" sz="3600" dirty="0"/>
          </a:p>
        </p:txBody>
      </p:sp>
      <p:sp>
        <p:nvSpPr>
          <p:cNvPr id="2" name="Ondertitel 1"/>
          <p:cNvSpPr>
            <a:spLocks noGrp="1"/>
          </p:cNvSpPr>
          <p:nvPr>
            <p:ph type="subTitle" idx="1"/>
          </p:nvPr>
        </p:nvSpPr>
        <p:spPr>
          <a:xfrm>
            <a:off x="1495425" y="3324226"/>
            <a:ext cx="9144000" cy="1428844"/>
          </a:xfrm>
        </p:spPr>
        <p:txBody>
          <a:bodyPr/>
          <a:lstStyle/>
          <a:p>
            <a:endParaRPr lang="nl-NL" dirty="0"/>
          </a:p>
          <a:p>
            <a:r>
              <a:rPr lang="nl-NL" altLang="nl-NL" sz="2900" dirty="0">
                <a:ea typeface="+mj-ea"/>
              </a:rPr>
              <a:t>h.j.knippenberg@hr.nl</a:t>
            </a:r>
            <a:endParaRPr lang="nl-NL" dirty="0"/>
          </a:p>
        </p:txBody>
      </p:sp>
    </p:spTree>
    <p:extLst>
      <p:ext uri="{BB962C8B-B14F-4D97-AF65-F5344CB8AC3E}">
        <p14:creationId xmlns:p14="http://schemas.microsoft.com/office/powerpoint/2010/main" val="2110204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altLang="nl-NL" sz="2800" b="1" dirty="0">
                <a:latin typeface="Verdana" panose="020B0604030504040204" pitchFamily="34" charset="0"/>
                <a:ea typeface="Verdana" panose="020B0604030504040204" pitchFamily="34" charset="0"/>
                <a:cs typeface="Verdana" panose="020B0604030504040204" pitchFamily="34" charset="0"/>
              </a:rPr>
              <a:t>LOB-cv</a:t>
            </a:r>
            <a:br>
              <a:rPr lang="nl-NL" altLang="nl-NL" sz="2800" b="1" dirty="0">
                <a:latin typeface="Verdana" panose="020B0604030504040204" pitchFamily="34" charset="0"/>
                <a:ea typeface="Verdana" panose="020B0604030504040204" pitchFamily="34" charset="0"/>
                <a:cs typeface="Verdana" panose="020B0604030504040204" pitchFamily="34" charset="0"/>
              </a:rPr>
            </a:br>
            <a:r>
              <a:rPr lang="nl-NL" altLang="nl-NL" sz="2800" b="1" dirty="0">
                <a:latin typeface="Verdana" panose="020B0604030504040204" pitchFamily="34" charset="0"/>
                <a:ea typeface="Verdana" panose="020B0604030504040204" pitchFamily="34" charset="0"/>
                <a:cs typeface="Verdana" panose="020B0604030504040204" pitchFamily="34" charset="0"/>
              </a:rPr>
              <a:t>Achtergrond</a:t>
            </a:r>
            <a:endParaRPr lang="nl-NL" dirty="0"/>
          </a:p>
        </p:txBody>
      </p:sp>
      <p:sp>
        <p:nvSpPr>
          <p:cNvPr id="5" name="Content Placeholder 4"/>
          <p:cNvSpPr>
            <a:spLocks noGrp="1"/>
          </p:cNvSpPr>
          <p:nvPr>
            <p:ph idx="1"/>
          </p:nvPr>
        </p:nvSpPr>
        <p:spPr>
          <a:xfrm>
            <a:off x="895865" y="1500973"/>
            <a:ext cx="10515600" cy="4700703"/>
          </a:xfrm>
        </p:spPr>
        <p:txBody>
          <a:bodyPr>
            <a:normAutofit/>
          </a:bodyPr>
          <a:lstStyle/>
          <a:p>
            <a:pPr marL="0" indent="0">
              <a:buFont typeface="Arial" panose="020B0604020202020204" pitchFamily="34" charset="0"/>
              <a:buNone/>
            </a:pPr>
            <a:r>
              <a:rPr lang="nl-NL" altLang="nl-NL" sz="2000" b="1" dirty="0">
                <a:solidFill>
                  <a:srgbClr val="54B6C3"/>
                </a:solidFill>
                <a:latin typeface="Verdana" panose="020B0604030504040204" pitchFamily="34" charset="0"/>
                <a:ea typeface="Verdana" panose="020B0604030504040204" pitchFamily="34" charset="0"/>
                <a:cs typeface="Verdana" panose="020B0604030504040204" pitchFamily="34" charset="0"/>
              </a:rPr>
              <a:t>Project ‘samen werken aan een betere aansluiting vo-hbo’ Regio Rotterdam</a:t>
            </a:r>
          </a:p>
          <a:p>
            <a:pPr marL="0" indent="0">
              <a:buFont typeface="Arial" panose="020B0604020202020204" pitchFamily="34" charset="0"/>
              <a:buNone/>
            </a:pPr>
            <a:r>
              <a:rPr lang="nl-NL" altLang="nl-NL" sz="2000" b="1" dirty="0" smtClean="0">
                <a:solidFill>
                  <a:srgbClr val="54B6C3"/>
                </a:solidFill>
                <a:latin typeface="Verdana" panose="020B0604030504040204" pitchFamily="34" charset="0"/>
                <a:ea typeface="Verdana" panose="020B0604030504040204" pitchFamily="34" charset="0"/>
                <a:cs typeface="Verdana" panose="020B0604030504040204" pitchFamily="34" charset="0"/>
              </a:rPr>
              <a:t>Website: </a:t>
            </a:r>
            <a:r>
              <a:rPr lang="nl-NL" altLang="nl-NL" sz="2000" b="1" dirty="0" smtClean="0">
                <a:solidFill>
                  <a:srgbClr val="54B6C3"/>
                </a:solidFill>
                <a:latin typeface="Verdana" panose="020B0604030504040204" pitchFamily="34" charset="0"/>
                <a:ea typeface="Verdana" panose="020B0604030504040204" pitchFamily="34" charset="0"/>
                <a:cs typeface="Verdana" panose="020B0604030504040204" pitchFamily="34" charset="0"/>
                <a:hlinkClick r:id="rId2"/>
              </a:rPr>
              <a:t>www.aansluiting-voho010.nl</a:t>
            </a:r>
            <a:endParaRPr lang="nl-NL" altLang="nl-NL" sz="2000" b="1" dirty="0" smtClean="0">
              <a:solidFill>
                <a:srgbClr val="54B6C3"/>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altLang="nl-NL" sz="2000" b="1" dirty="0">
              <a:solidFill>
                <a:srgbClr val="54B6C3"/>
              </a:solidFill>
              <a:latin typeface="Verdana" panose="020B0604030504040204" pitchFamily="34" charset="0"/>
              <a:ea typeface="Verdana" panose="020B0604030504040204" pitchFamily="34" charset="0"/>
              <a:cs typeface="Verdana" panose="020B0604030504040204" pitchFamily="34" charset="0"/>
            </a:endParaRPr>
          </a:p>
          <a:p>
            <a:r>
              <a:rPr lang="nl-NL" altLang="nl-NL" sz="1800" dirty="0" smtClean="0">
                <a:solidFill>
                  <a:srgbClr val="54B6C3"/>
                </a:solidFill>
                <a:latin typeface="Verdana" panose="020B0604030504040204" pitchFamily="34" charset="0"/>
                <a:ea typeface="Verdana" panose="020B0604030504040204" pitchFamily="34" charset="0"/>
                <a:cs typeface="Verdana" panose="020B0604030504040204" pitchFamily="34" charset="0"/>
              </a:rPr>
              <a:t>Samenwerking 50 vo-scholen en de 4 Rotterdamse Hogescholen (Hogeschool Rotterdam, </a:t>
            </a:r>
            <a:r>
              <a:rPr lang="nl-NL" altLang="nl-NL" sz="1800" dirty="0" err="1" smtClean="0">
                <a:solidFill>
                  <a:srgbClr val="54B6C3"/>
                </a:solidFill>
                <a:latin typeface="Verdana" panose="020B0604030504040204" pitchFamily="34" charset="0"/>
                <a:ea typeface="Verdana" panose="020B0604030504040204" pitchFamily="34" charset="0"/>
                <a:cs typeface="Verdana" panose="020B0604030504040204" pitchFamily="34" charset="0"/>
              </a:rPr>
              <a:t>Inholland</a:t>
            </a:r>
            <a:r>
              <a:rPr lang="nl-NL" altLang="nl-NL" sz="1800" dirty="0" smtClean="0">
                <a:solidFill>
                  <a:srgbClr val="54B6C3"/>
                </a:solidFill>
                <a:latin typeface="Verdana" panose="020B0604030504040204" pitchFamily="34" charset="0"/>
                <a:ea typeface="Verdana" panose="020B0604030504040204" pitchFamily="34" charset="0"/>
                <a:cs typeface="Verdana" panose="020B0604030504040204" pitchFamily="34" charset="0"/>
              </a:rPr>
              <a:t>, Thomas Moore en </a:t>
            </a:r>
            <a:r>
              <a:rPr lang="nl-NL" altLang="nl-NL" sz="1800" dirty="0" err="1" smtClean="0">
                <a:solidFill>
                  <a:srgbClr val="54B6C3"/>
                </a:solidFill>
                <a:latin typeface="Verdana" panose="020B0604030504040204" pitchFamily="34" charset="0"/>
                <a:ea typeface="Verdana" panose="020B0604030504040204" pitchFamily="34" charset="0"/>
                <a:cs typeface="Verdana" panose="020B0604030504040204" pitchFamily="34" charset="0"/>
              </a:rPr>
              <a:t>Codarts</a:t>
            </a:r>
            <a:r>
              <a:rPr lang="nl-NL" altLang="nl-NL" sz="1800" dirty="0" smtClean="0">
                <a:solidFill>
                  <a:srgbClr val="54B6C3"/>
                </a:solidFill>
                <a:latin typeface="Verdana" panose="020B0604030504040204" pitchFamily="34" charset="0"/>
                <a:ea typeface="Verdana" panose="020B0604030504040204" pitchFamily="34" charset="0"/>
                <a:cs typeface="Verdana" panose="020B0604030504040204" pitchFamily="34" charset="0"/>
              </a:rPr>
              <a:t>)</a:t>
            </a:r>
            <a:endParaRPr lang="nl-NL" altLang="nl-NL" sz="1800" dirty="0">
              <a:solidFill>
                <a:srgbClr val="54B6C3"/>
              </a:solidFill>
              <a:latin typeface="Verdana" panose="020B0604030504040204" pitchFamily="34" charset="0"/>
              <a:ea typeface="Verdana" panose="020B0604030504040204" pitchFamily="34" charset="0"/>
              <a:cs typeface="Verdana" panose="020B0604030504040204" pitchFamily="34" charset="0"/>
            </a:endParaRPr>
          </a:p>
          <a:p>
            <a:r>
              <a:rPr lang="nl-NL" altLang="nl-NL" sz="1800" dirty="0" smtClean="0">
                <a:solidFill>
                  <a:srgbClr val="54B6C3"/>
                </a:solidFill>
                <a:latin typeface="Verdana" panose="020B0604030504040204" pitchFamily="34" charset="0"/>
                <a:ea typeface="Verdana" panose="020B0604030504040204" pitchFamily="34" charset="0"/>
                <a:cs typeface="Verdana" panose="020B0604030504040204" pitchFamily="34" charset="0"/>
              </a:rPr>
              <a:t>Sinds </a:t>
            </a:r>
            <a:r>
              <a:rPr lang="nl-NL" altLang="nl-NL" sz="1800" dirty="0">
                <a:solidFill>
                  <a:srgbClr val="54B6C3"/>
                </a:solidFill>
                <a:latin typeface="Verdana" panose="020B0604030504040204" pitchFamily="34" charset="0"/>
                <a:ea typeface="Verdana" panose="020B0604030504040204" pitchFamily="34" charset="0"/>
                <a:cs typeface="Verdana" panose="020B0604030504040204" pitchFamily="34" charset="0"/>
              </a:rPr>
              <a:t>2014: </a:t>
            </a:r>
            <a:r>
              <a:rPr lang="nl-NL" altLang="nl-NL" sz="1800" dirty="0" smtClean="0">
                <a:solidFill>
                  <a:srgbClr val="54B6C3"/>
                </a:solidFill>
                <a:latin typeface="Verdana" panose="020B0604030504040204" pitchFamily="34" charset="0"/>
                <a:ea typeface="Verdana" panose="020B0604030504040204" pitchFamily="34" charset="0"/>
                <a:cs typeface="Verdana" panose="020B0604030504040204" pitchFamily="34" charset="0"/>
              </a:rPr>
              <a:t>door </a:t>
            </a:r>
            <a:r>
              <a:rPr lang="nl-NL" altLang="nl-NL" sz="1800" dirty="0">
                <a:solidFill>
                  <a:srgbClr val="54B6C3"/>
                </a:solidFill>
                <a:latin typeface="Verdana" panose="020B0604030504040204" pitchFamily="34" charset="0"/>
                <a:ea typeface="Verdana" panose="020B0604030504040204" pitchFamily="34" charset="0"/>
                <a:cs typeface="Verdana" panose="020B0604030504040204" pitchFamily="34" charset="0"/>
              </a:rPr>
              <a:t>middel van werkconferenties en werkgroepen werken we samen aan de ontwikkeling van een </a:t>
            </a:r>
            <a:r>
              <a:rPr lang="nl-NL" altLang="nl-NL" sz="1800" dirty="0" err="1">
                <a:solidFill>
                  <a:srgbClr val="54B6C3"/>
                </a:solidFill>
                <a:latin typeface="Verdana" panose="020B0604030504040204" pitchFamily="34" charset="0"/>
                <a:ea typeface="Verdana" panose="020B0604030504040204" pitchFamily="34" charset="0"/>
                <a:cs typeface="Verdana" panose="020B0604030504040204" pitchFamily="34" charset="0"/>
              </a:rPr>
              <a:t>toolkit</a:t>
            </a:r>
            <a:r>
              <a:rPr lang="nl-NL" altLang="nl-NL" sz="1800" dirty="0">
                <a:solidFill>
                  <a:srgbClr val="54B6C3"/>
                </a:solidFill>
                <a:latin typeface="Verdana" panose="020B0604030504040204" pitchFamily="34" charset="0"/>
                <a:ea typeface="Verdana" panose="020B0604030504040204" pitchFamily="34" charset="0"/>
                <a:cs typeface="Verdana" panose="020B0604030504040204" pitchFamily="34" charset="0"/>
              </a:rPr>
              <a:t> aansluiting </a:t>
            </a:r>
            <a:r>
              <a:rPr lang="nl-NL" altLang="nl-NL" sz="1800" dirty="0" smtClean="0">
                <a:solidFill>
                  <a:srgbClr val="54B6C3"/>
                </a:solidFill>
                <a:latin typeface="Verdana" panose="020B0604030504040204" pitchFamily="34" charset="0"/>
                <a:ea typeface="Verdana" panose="020B0604030504040204" pitchFamily="34" charset="0"/>
                <a:cs typeface="Verdana" panose="020B0604030504040204" pitchFamily="34" charset="0"/>
              </a:rPr>
              <a:t>vo-hbo</a:t>
            </a:r>
          </a:p>
          <a:p>
            <a:r>
              <a:rPr lang="nl-NL" altLang="nl-NL" sz="1800" dirty="0" smtClean="0">
                <a:solidFill>
                  <a:srgbClr val="54B6C3"/>
                </a:solidFill>
                <a:latin typeface="Verdana" panose="020B0604030504040204" pitchFamily="34" charset="0"/>
                <a:ea typeface="Verdana" panose="020B0604030504040204" pitchFamily="34" charset="0"/>
                <a:cs typeface="Verdana" panose="020B0604030504040204" pitchFamily="34" charset="0"/>
              </a:rPr>
              <a:t>Ontwikkeling en implementatie van concrete instrumenten ter verbetering van de aansluiting vo-hbo op gebied van LOB, hbo-vaardigheden en vakinhoudelijke aansluiting.</a:t>
            </a:r>
          </a:p>
          <a:p>
            <a:endParaRPr lang="nl-NL" altLang="nl-NL" sz="2000" dirty="0">
              <a:solidFill>
                <a:srgbClr val="54B6C3"/>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altLang="nl-NL" sz="2000" dirty="0">
              <a:solidFill>
                <a:srgbClr val="54B6C3"/>
              </a:solidFill>
              <a:latin typeface="Verdana" panose="020B0604030504040204" pitchFamily="34" charset="0"/>
              <a:ea typeface="Verdana" panose="020B0604030504040204" pitchFamily="34" charset="0"/>
              <a:cs typeface="Verdana" panose="020B0604030504040204" pitchFamily="34" charset="0"/>
            </a:endParaRPr>
          </a:p>
          <a:p>
            <a:endParaRPr lang="nl-NL" altLang="nl-NL" sz="2000" dirty="0">
              <a:solidFill>
                <a:srgbClr val="54B6C3"/>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1900"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3990935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tLang="nl-NL" b="1" dirty="0">
                <a:latin typeface="Verdana" panose="020B0604030504040204" pitchFamily="34" charset="0"/>
                <a:ea typeface="Verdana" panose="020B0604030504040204" pitchFamily="34" charset="0"/>
                <a:cs typeface="Verdana" panose="020B0604030504040204" pitchFamily="34" charset="0"/>
              </a:rPr>
              <a:t>LOB-cv</a:t>
            </a:r>
            <a:br>
              <a:rPr lang="nl-NL" altLang="nl-NL" b="1" dirty="0">
                <a:latin typeface="Verdana" panose="020B0604030504040204" pitchFamily="34" charset="0"/>
                <a:ea typeface="Verdana" panose="020B0604030504040204" pitchFamily="34" charset="0"/>
                <a:cs typeface="Verdana" panose="020B0604030504040204" pitchFamily="34" charset="0"/>
              </a:rPr>
            </a:br>
            <a:r>
              <a:rPr lang="nl-NL" altLang="nl-NL" b="1" dirty="0">
                <a:latin typeface="Verdana" panose="020B0604030504040204" pitchFamily="34" charset="0"/>
                <a:ea typeface="Verdana" panose="020B0604030504040204" pitchFamily="34" charset="0"/>
                <a:cs typeface="Verdana" panose="020B0604030504040204" pitchFamily="34" charset="0"/>
              </a:rPr>
              <a:t>Achtergrond</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altLang="nl-NL" sz="2000" b="1" dirty="0">
                <a:solidFill>
                  <a:srgbClr val="54B6C3"/>
                </a:solidFill>
                <a:latin typeface="Verdana" panose="020B0604030504040204" pitchFamily="34" charset="0"/>
                <a:ea typeface="Verdana" panose="020B0604030504040204" pitchFamily="34" charset="0"/>
                <a:cs typeface="Verdana" panose="020B0604030504040204" pitchFamily="34" charset="0"/>
              </a:rPr>
              <a:t>Deelthema LOB</a:t>
            </a:r>
          </a:p>
          <a:p>
            <a:pPr marL="0" indent="0">
              <a:buNone/>
            </a:pPr>
            <a:endParaRPr lang="nl-NL" altLang="nl-NL" sz="2400" dirty="0" smtClean="0">
              <a:solidFill>
                <a:srgbClr val="54B6C3"/>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altLang="nl-NL" sz="1800" dirty="0" smtClean="0">
                <a:solidFill>
                  <a:srgbClr val="54B6C3"/>
                </a:solidFill>
                <a:latin typeface="Verdana" panose="020B0604030504040204" pitchFamily="34" charset="0"/>
                <a:ea typeface="Verdana" panose="020B0604030504040204" pitchFamily="34" charset="0"/>
                <a:cs typeface="Verdana" panose="020B0604030504040204" pitchFamily="34" charset="0"/>
              </a:rPr>
              <a:t>Uitgangspunten</a:t>
            </a:r>
            <a:r>
              <a:rPr lang="nl-NL" altLang="nl-NL" sz="1800" dirty="0">
                <a:solidFill>
                  <a:srgbClr val="54B6C3"/>
                </a:solidFill>
                <a:latin typeface="Verdana" panose="020B0604030504040204" pitchFamily="34" charset="0"/>
                <a:ea typeface="Verdana" panose="020B0604030504040204" pitchFamily="34" charset="0"/>
                <a:cs typeface="Verdana" panose="020B0604030504040204" pitchFamily="34" charset="0"/>
              </a:rPr>
              <a:t>:</a:t>
            </a:r>
          </a:p>
          <a:p>
            <a:r>
              <a:rPr lang="nl-NL" altLang="nl-NL" sz="1800" dirty="0">
                <a:solidFill>
                  <a:srgbClr val="54B6C3"/>
                </a:solidFill>
                <a:latin typeface="Verdana" panose="020B0604030504040204" pitchFamily="34" charset="0"/>
                <a:ea typeface="Verdana" panose="020B0604030504040204" pitchFamily="34" charset="0"/>
                <a:cs typeface="Verdana" panose="020B0604030504040204" pitchFamily="34" charset="0"/>
              </a:rPr>
              <a:t>Belangrijke basis voor studiesucces is kwaliteit studiekeuzeproces</a:t>
            </a:r>
          </a:p>
          <a:p>
            <a:r>
              <a:rPr lang="nl-NL" altLang="nl-NL" sz="1800" dirty="0">
                <a:solidFill>
                  <a:srgbClr val="54B6C3"/>
                </a:solidFill>
                <a:latin typeface="Verdana" panose="020B0604030504040204" pitchFamily="34" charset="0"/>
                <a:ea typeface="Verdana" panose="020B0604030504040204" pitchFamily="34" charset="0"/>
                <a:cs typeface="Verdana" panose="020B0604030504040204" pitchFamily="34" charset="0"/>
              </a:rPr>
              <a:t>Studiekeuzecheck (SKC)/Intake is het sluitstuk van het studiekeuzeproces van aanmelder </a:t>
            </a:r>
          </a:p>
          <a:p>
            <a:r>
              <a:rPr lang="nl-NL" altLang="nl-NL" sz="1800" dirty="0">
                <a:solidFill>
                  <a:srgbClr val="54B6C3"/>
                </a:solidFill>
                <a:latin typeface="Verdana" panose="020B0604030504040204" pitchFamily="34" charset="0"/>
                <a:ea typeface="Verdana" panose="020B0604030504040204" pitchFamily="34" charset="0"/>
                <a:cs typeface="Verdana" panose="020B0604030504040204" pitchFamily="34" charset="0"/>
              </a:rPr>
              <a:t>Doel van SKC is matching van kennis, kunde en verwachtingen van student en studie </a:t>
            </a:r>
          </a:p>
          <a:p>
            <a:r>
              <a:rPr lang="nl-NL" altLang="nl-NL" sz="1800" dirty="0" smtClean="0">
                <a:solidFill>
                  <a:srgbClr val="54B6C3"/>
                </a:solidFill>
                <a:latin typeface="Verdana" panose="020B0604030504040204" pitchFamily="34" charset="0"/>
                <a:ea typeface="Verdana" panose="020B0604030504040204" pitchFamily="34" charset="0"/>
                <a:cs typeface="Verdana" panose="020B0604030504040204" pitchFamily="34" charset="0"/>
              </a:rPr>
              <a:t>Doel: </a:t>
            </a:r>
            <a:r>
              <a:rPr lang="nl-NL" altLang="nl-NL" sz="1800" dirty="0">
                <a:solidFill>
                  <a:srgbClr val="54B6C3"/>
                </a:solidFill>
                <a:latin typeface="Verdana" panose="020B0604030504040204" pitchFamily="34" charset="0"/>
                <a:ea typeface="Verdana" panose="020B0604030504040204" pitchFamily="34" charset="0"/>
                <a:cs typeface="Verdana" panose="020B0604030504040204" pitchFamily="34" charset="0"/>
              </a:rPr>
              <a:t>doorlopend LOB-proces dat start in vo en doorloopt in eerste jaar </a:t>
            </a:r>
            <a:r>
              <a:rPr lang="nl-NL" altLang="nl-NL" sz="1800" dirty="0" smtClean="0">
                <a:solidFill>
                  <a:srgbClr val="54B6C3"/>
                </a:solidFill>
                <a:latin typeface="Verdana" panose="020B0604030504040204" pitchFamily="34" charset="0"/>
                <a:ea typeface="Verdana" panose="020B0604030504040204" pitchFamily="34" charset="0"/>
                <a:cs typeface="Verdana" panose="020B0604030504040204" pitchFamily="34" charset="0"/>
              </a:rPr>
              <a:t>hbo: </a:t>
            </a:r>
            <a:r>
              <a:rPr lang="nl-NL" sz="1800" dirty="0" smtClean="0">
                <a:solidFill>
                  <a:srgbClr val="54B6C3"/>
                </a:solidFill>
                <a:latin typeface="Verdana" panose="020B0604030504040204" pitchFamily="34" charset="0"/>
                <a:ea typeface="Verdana" panose="020B0604030504040204" pitchFamily="34" charset="0"/>
                <a:cs typeface="Verdana" panose="020B0604030504040204" pitchFamily="34" charset="0"/>
              </a:rPr>
              <a:t>opgedane </a:t>
            </a:r>
            <a:r>
              <a:rPr lang="nl-NL" sz="1800" dirty="0">
                <a:solidFill>
                  <a:srgbClr val="54B6C3"/>
                </a:solidFill>
                <a:latin typeface="Verdana" panose="020B0604030504040204" pitchFamily="34" charset="0"/>
                <a:ea typeface="Verdana" panose="020B0604030504040204" pitchFamily="34" charset="0"/>
                <a:cs typeface="Verdana" panose="020B0604030504040204" pitchFamily="34" charset="0"/>
              </a:rPr>
              <a:t>kennis en </a:t>
            </a:r>
            <a:r>
              <a:rPr lang="nl-NL" sz="1800" dirty="0" smtClean="0">
                <a:solidFill>
                  <a:srgbClr val="54B6C3"/>
                </a:solidFill>
                <a:latin typeface="Verdana" panose="020B0604030504040204" pitchFamily="34" charset="0"/>
                <a:ea typeface="Verdana" panose="020B0604030504040204" pitchFamily="34" charset="0"/>
                <a:cs typeface="Verdana" panose="020B0604030504040204" pitchFamily="34" charset="0"/>
              </a:rPr>
              <a:t>ervaringen in vo </a:t>
            </a:r>
            <a:r>
              <a:rPr lang="nl-NL" sz="1800" dirty="0">
                <a:solidFill>
                  <a:srgbClr val="54B6C3"/>
                </a:solidFill>
                <a:latin typeface="Verdana" panose="020B0604030504040204" pitchFamily="34" charset="0"/>
                <a:ea typeface="Verdana" panose="020B0604030504040204" pitchFamily="34" charset="0"/>
                <a:cs typeface="Verdana" panose="020B0604030504040204" pitchFamily="34" charset="0"/>
              </a:rPr>
              <a:t>meenemen naar hbo</a:t>
            </a:r>
          </a:p>
          <a:p>
            <a:pPr marL="0" indent="0">
              <a:buNone/>
            </a:pPr>
            <a:endParaRPr lang="nl-NL" altLang="nl-NL" sz="1800" dirty="0">
              <a:solidFill>
                <a:srgbClr val="54B6C3"/>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Ø"/>
            </a:pPr>
            <a:r>
              <a:rPr lang="nl-NL" altLang="nl-NL" sz="1800" dirty="0">
                <a:solidFill>
                  <a:srgbClr val="54B6C3"/>
                </a:solidFill>
                <a:latin typeface="Verdana" panose="020B0604030504040204" pitchFamily="34" charset="0"/>
                <a:ea typeface="Verdana" panose="020B0604030504040204" pitchFamily="34" charset="0"/>
                <a:cs typeface="Verdana" panose="020B0604030504040204" pitchFamily="34" charset="0"/>
              </a:rPr>
              <a:t>Instrument LOB-cv = vormt verbinding vo en hbo</a:t>
            </a:r>
          </a:p>
          <a:p>
            <a:endParaRPr lang="nl-NL" dirty="0"/>
          </a:p>
        </p:txBody>
      </p:sp>
    </p:spTree>
    <p:extLst>
      <p:ext uri="{BB962C8B-B14F-4D97-AF65-F5344CB8AC3E}">
        <p14:creationId xmlns:p14="http://schemas.microsoft.com/office/powerpoint/2010/main" val="172143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altLang="nl-NL" sz="2800" b="1" dirty="0">
                <a:latin typeface="Verdana" panose="020B0604030504040204" pitchFamily="34" charset="0"/>
                <a:ea typeface="Verdana" panose="020B0604030504040204" pitchFamily="34" charset="0"/>
                <a:cs typeface="Verdana" panose="020B0604030504040204" pitchFamily="34" charset="0"/>
              </a:rPr>
              <a:t>LOB-cv</a:t>
            </a:r>
            <a:br>
              <a:rPr lang="nl-NL" altLang="nl-NL" sz="2800" b="1" dirty="0">
                <a:latin typeface="Verdana" panose="020B0604030504040204" pitchFamily="34" charset="0"/>
                <a:ea typeface="Verdana" panose="020B0604030504040204" pitchFamily="34" charset="0"/>
                <a:cs typeface="Verdana" panose="020B0604030504040204" pitchFamily="34" charset="0"/>
              </a:rPr>
            </a:br>
            <a:r>
              <a:rPr lang="nl-NL" altLang="nl-NL" sz="2800" b="1" dirty="0">
                <a:latin typeface="Verdana" panose="020B0604030504040204" pitchFamily="34" charset="0"/>
                <a:ea typeface="Verdana" panose="020B0604030504040204" pitchFamily="34" charset="0"/>
                <a:cs typeface="Verdana" panose="020B0604030504040204" pitchFamily="34" charset="0"/>
              </a:rPr>
              <a:t>Achtergrond</a:t>
            </a:r>
            <a:endParaRPr lang="nl-NL" sz="2800" dirty="0"/>
          </a:p>
        </p:txBody>
      </p:sp>
      <p:sp>
        <p:nvSpPr>
          <p:cNvPr id="5" name="Content Placeholder 4"/>
          <p:cNvSpPr>
            <a:spLocks noGrp="1"/>
          </p:cNvSpPr>
          <p:nvPr>
            <p:ph idx="1"/>
          </p:nvPr>
        </p:nvSpPr>
        <p:spPr/>
        <p:txBody>
          <a:bodyPr>
            <a:normAutofit/>
          </a:bodyPr>
          <a:lstStyle/>
          <a:p>
            <a:pPr>
              <a:buNone/>
              <a:defRPr/>
            </a:pPr>
            <a:r>
              <a:rPr lang="nl-NL" sz="1800" dirty="0" smtClean="0">
                <a:solidFill>
                  <a:srgbClr val="54B6C3"/>
                </a:solidFill>
                <a:latin typeface="Verdana" panose="020B0604030504040204" pitchFamily="34" charset="0"/>
                <a:ea typeface="Verdana" panose="020B0604030504040204" pitchFamily="34" charset="0"/>
                <a:cs typeface="Verdana" panose="020B0604030504040204" pitchFamily="34" charset="0"/>
              </a:rPr>
              <a:t>Het LOB-cv:</a:t>
            </a:r>
            <a:endParaRPr lang="nl-NL" sz="1800" dirty="0">
              <a:solidFill>
                <a:srgbClr val="54B6C3"/>
              </a:solidFill>
              <a:latin typeface="Verdana" panose="020B0604030504040204" pitchFamily="34" charset="0"/>
              <a:ea typeface="Verdana" panose="020B0604030504040204" pitchFamily="34" charset="0"/>
              <a:cs typeface="Verdana" panose="020B0604030504040204" pitchFamily="34" charset="0"/>
            </a:endParaRPr>
          </a:p>
          <a:p>
            <a:pPr>
              <a:defRPr/>
            </a:pPr>
            <a:r>
              <a:rPr lang="nl-NL" sz="1800" dirty="0">
                <a:solidFill>
                  <a:srgbClr val="54B6C3"/>
                </a:solidFill>
                <a:latin typeface="Verdana" panose="020B0604030504040204" pitchFamily="34" charset="0"/>
                <a:ea typeface="Verdana" panose="020B0604030504040204" pitchFamily="34" charset="0"/>
                <a:cs typeface="Verdana" panose="020B0604030504040204" pitchFamily="34" charset="0"/>
              </a:rPr>
              <a:t>l</a:t>
            </a:r>
            <a:r>
              <a:rPr lang="nl-NL" sz="1800" dirty="0" smtClean="0">
                <a:solidFill>
                  <a:srgbClr val="54B6C3"/>
                </a:solidFill>
                <a:latin typeface="Verdana" panose="020B0604030504040204" pitchFamily="34" charset="0"/>
                <a:ea typeface="Verdana" panose="020B0604030504040204" pitchFamily="34" charset="0"/>
                <a:cs typeface="Verdana" panose="020B0604030504040204" pitchFamily="34" charset="0"/>
              </a:rPr>
              <a:t>evert meer </a:t>
            </a:r>
            <a:r>
              <a:rPr lang="nl-NL" sz="1800" dirty="0">
                <a:solidFill>
                  <a:srgbClr val="54B6C3"/>
                </a:solidFill>
                <a:latin typeface="Verdana" panose="020B0604030504040204" pitchFamily="34" charset="0"/>
                <a:ea typeface="Verdana" panose="020B0604030504040204" pitchFamily="34" charset="0"/>
                <a:cs typeface="Verdana" panose="020B0604030504040204" pitchFamily="34" charset="0"/>
              </a:rPr>
              <a:t>kwalitatieve input </a:t>
            </a:r>
            <a:r>
              <a:rPr lang="nl-NL" sz="1800" dirty="0" smtClean="0">
                <a:solidFill>
                  <a:srgbClr val="54B6C3"/>
                </a:solidFill>
                <a:latin typeface="Verdana" panose="020B0604030504040204" pitchFamily="34" charset="0"/>
                <a:ea typeface="Verdana" panose="020B0604030504040204" pitchFamily="34" charset="0"/>
                <a:cs typeface="Verdana" panose="020B0604030504040204" pitchFamily="34" charset="0"/>
              </a:rPr>
              <a:t>aan de </a:t>
            </a:r>
            <a:r>
              <a:rPr lang="nl-NL" sz="1800" dirty="0" err="1" smtClean="0">
                <a:solidFill>
                  <a:srgbClr val="54B6C3"/>
                </a:solidFill>
                <a:latin typeface="Verdana" panose="020B0604030504040204" pitchFamily="34" charset="0"/>
                <a:ea typeface="Verdana" panose="020B0604030504040204" pitchFamily="34" charset="0"/>
                <a:cs typeface="Verdana" panose="020B0604030504040204" pitchFamily="34" charset="0"/>
              </a:rPr>
              <a:t>intaker</a:t>
            </a:r>
            <a:r>
              <a:rPr lang="nl-NL" sz="1800" dirty="0" smtClean="0">
                <a:solidFill>
                  <a:srgbClr val="54B6C3"/>
                </a:solidFill>
                <a:latin typeface="Verdana" panose="020B0604030504040204" pitchFamily="34" charset="0"/>
                <a:ea typeface="Verdana" panose="020B0604030504040204" pitchFamily="34" charset="0"/>
                <a:cs typeface="Verdana" panose="020B0604030504040204" pitchFamily="34" charset="0"/>
              </a:rPr>
              <a:t> hbo over de aanmelder bij de  </a:t>
            </a:r>
            <a:r>
              <a:rPr lang="nl-NL" sz="1800" dirty="0">
                <a:solidFill>
                  <a:srgbClr val="54B6C3"/>
                </a:solidFill>
                <a:latin typeface="Verdana" panose="020B0604030504040204" pitchFamily="34" charset="0"/>
                <a:ea typeface="Verdana" panose="020B0604030504040204" pitchFamily="34" charset="0"/>
                <a:cs typeface="Verdana" panose="020B0604030504040204" pitchFamily="34" charset="0"/>
              </a:rPr>
              <a:t>studiekeuzecheck op het hbo</a:t>
            </a:r>
          </a:p>
          <a:p>
            <a:pPr>
              <a:defRPr/>
            </a:pPr>
            <a:r>
              <a:rPr lang="nl-NL" sz="1800" dirty="0" smtClean="0">
                <a:solidFill>
                  <a:srgbClr val="54B6C3"/>
                </a:solidFill>
                <a:latin typeface="Verdana" panose="020B0604030504040204" pitchFamily="34" charset="0"/>
                <a:ea typeface="Verdana" panose="020B0604030504040204" pitchFamily="34" charset="0"/>
                <a:cs typeface="Verdana" panose="020B0604030504040204" pitchFamily="34" charset="0"/>
              </a:rPr>
              <a:t>is middel </a:t>
            </a:r>
            <a:r>
              <a:rPr lang="nl-NL" sz="1800" dirty="0">
                <a:solidFill>
                  <a:srgbClr val="54B6C3"/>
                </a:solidFill>
                <a:latin typeface="Verdana" panose="020B0604030504040204" pitchFamily="34" charset="0"/>
                <a:ea typeface="Verdana" panose="020B0604030504040204" pitchFamily="34" charset="0"/>
                <a:cs typeface="Verdana" panose="020B0604030504040204" pitchFamily="34" charset="0"/>
              </a:rPr>
              <a:t>voor aanmelder om zich goed voor te bereiden op studiekeuzecheck en start in het </a:t>
            </a:r>
            <a:r>
              <a:rPr lang="nl-NL" sz="1800" dirty="0" smtClean="0">
                <a:solidFill>
                  <a:srgbClr val="54B6C3"/>
                </a:solidFill>
                <a:latin typeface="Verdana" panose="020B0604030504040204" pitchFamily="34" charset="0"/>
                <a:ea typeface="Verdana" panose="020B0604030504040204" pitchFamily="34" charset="0"/>
                <a:cs typeface="Verdana" panose="020B0604030504040204" pitchFamily="34" charset="0"/>
              </a:rPr>
              <a:t>hbo (verwachtingen, benodigde vaardigheden en kwaliteiten, </a:t>
            </a:r>
            <a:r>
              <a:rPr lang="nl-NL" sz="1800" dirty="0" err="1" smtClean="0">
                <a:solidFill>
                  <a:srgbClr val="54B6C3"/>
                </a:solidFill>
                <a:latin typeface="Verdana" panose="020B0604030504040204" pitchFamily="34" charset="0"/>
                <a:ea typeface="Verdana" panose="020B0604030504040204" pitchFamily="34" charset="0"/>
                <a:cs typeface="Verdana" panose="020B0604030504040204" pitchFamily="34" charset="0"/>
              </a:rPr>
              <a:t>etc</a:t>
            </a:r>
            <a:r>
              <a:rPr lang="nl-NL" sz="1800" dirty="0" smtClean="0">
                <a:solidFill>
                  <a:srgbClr val="54B6C3"/>
                </a:solidFill>
                <a:latin typeface="Verdana" panose="020B0604030504040204" pitchFamily="34" charset="0"/>
                <a:ea typeface="Verdana" panose="020B0604030504040204" pitchFamily="34" charset="0"/>
                <a:cs typeface="Verdana" panose="020B0604030504040204" pitchFamily="34" charset="0"/>
              </a:rPr>
              <a:t>)</a:t>
            </a:r>
          </a:p>
          <a:p>
            <a:pPr>
              <a:defRPr/>
            </a:pPr>
            <a:r>
              <a:rPr lang="nl-NL" sz="1800" dirty="0" smtClean="0">
                <a:solidFill>
                  <a:srgbClr val="54B6C3"/>
                </a:solidFill>
                <a:latin typeface="Verdana" panose="020B0604030504040204" pitchFamily="34" charset="0"/>
                <a:ea typeface="Verdana" panose="020B0604030504040204" pitchFamily="34" charset="0"/>
                <a:cs typeface="Verdana" panose="020B0604030504040204" pitchFamily="34" charset="0"/>
              </a:rPr>
              <a:t>is middel voor de aanmelder om zich goed te presenteren bij de studiekeuzecheck/intake in het hbo</a:t>
            </a:r>
          </a:p>
          <a:p>
            <a:pPr>
              <a:defRPr/>
            </a:pPr>
            <a:r>
              <a:rPr lang="nl-NL" sz="1800" dirty="0" smtClean="0">
                <a:solidFill>
                  <a:srgbClr val="54B6C3"/>
                </a:solidFill>
                <a:latin typeface="Verdana" panose="020B0604030504040204" pitchFamily="34" charset="0"/>
                <a:ea typeface="Verdana" panose="020B0604030504040204" pitchFamily="34" charset="0"/>
                <a:cs typeface="Verdana" panose="020B0604030504040204" pitchFamily="34" charset="0"/>
              </a:rPr>
              <a:t>is bruikbaar </a:t>
            </a:r>
            <a:r>
              <a:rPr lang="nl-NL" sz="1800" dirty="0">
                <a:solidFill>
                  <a:srgbClr val="54B6C3"/>
                </a:solidFill>
                <a:latin typeface="Verdana" panose="020B0604030504040204" pitchFamily="34" charset="0"/>
                <a:ea typeface="Verdana" panose="020B0604030504040204" pitchFamily="34" charset="0"/>
                <a:cs typeface="Verdana" panose="020B0604030504040204" pitchFamily="34" charset="0"/>
              </a:rPr>
              <a:t>bij studiekeuzeproces vo én voorbereiding op hbo én in begeleiding in eerste jaar</a:t>
            </a:r>
          </a:p>
          <a:p>
            <a:pPr marL="0" indent="0">
              <a:buNone/>
            </a:pPr>
            <a:endParaRPr lang="nl-NL" sz="1800" dirty="0"/>
          </a:p>
          <a:p>
            <a:pPr marL="0" indent="0">
              <a:buNone/>
            </a:pPr>
            <a:r>
              <a:rPr lang="nl-NL" sz="1800" dirty="0" smtClean="0">
                <a:solidFill>
                  <a:srgbClr val="54B6C3"/>
                </a:solidFill>
                <a:latin typeface="Verdana" panose="020B0604030504040204" pitchFamily="34" charset="0"/>
                <a:ea typeface="Verdana" panose="020B0604030504040204" pitchFamily="34" charset="0"/>
                <a:cs typeface="Verdana" panose="020B0604030504040204" pitchFamily="34" charset="0"/>
              </a:rPr>
              <a:t>Aanmelder </a:t>
            </a:r>
            <a:r>
              <a:rPr lang="nl-NL" sz="1800" dirty="0">
                <a:solidFill>
                  <a:srgbClr val="54B6C3"/>
                </a:solidFill>
                <a:latin typeface="Verdana" panose="020B0604030504040204" pitchFamily="34" charset="0"/>
                <a:ea typeface="Verdana" panose="020B0604030504040204" pitchFamily="34" charset="0"/>
                <a:cs typeface="Verdana" panose="020B0604030504040204" pitchFamily="34" charset="0"/>
              </a:rPr>
              <a:t>reflecteert beter op eerder gemaakte keuzes </a:t>
            </a:r>
          </a:p>
          <a:p>
            <a:pPr marL="0" indent="0">
              <a:buNone/>
            </a:pPr>
            <a:endParaRPr lang="nl-NL" dirty="0"/>
          </a:p>
        </p:txBody>
      </p:sp>
    </p:spTree>
    <p:extLst>
      <p:ext uri="{BB962C8B-B14F-4D97-AF65-F5344CB8AC3E}">
        <p14:creationId xmlns:p14="http://schemas.microsoft.com/office/powerpoint/2010/main" val="3593542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altLang="nl-NL" sz="2800" b="1" dirty="0">
                <a:latin typeface="Verdana" panose="020B0604030504040204" pitchFamily="34" charset="0"/>
                <a:ea typeface="Verdana" panose="020B0604030504040204" pitchFamily="34" charset="0"/>
                <a:cs typeface="Verdana" panose="020B0604030504040204" pitchFamily="34" charset="0"/>
              </a:rPr>
              <a:t>Opzet LOB-cv</a:t>
            </a:r>
            <a:endParaRPr lang="nl-NL" dirty="0"/>
          </a:p>
        </p:txBody>
      </p:sp>
      <p:sp>
        <p:nvSpPr>
          <p:cNvPr id="5" name="Content Placeholder 4"/>
          <p:cNvSpPr>
            <a:spLocks noGrp="1"/>
          </p:cNvSpPr>
          <p:nvPr>
            <p:ph idx="1"/>
          </p:nvPr>
        </p:nvSpPr>
        <p:spPr/>
        <p:txBody>
          <a:bodyPr>
            <a:normAutofit/>
          </a:bodyPr>
          <a:lstStyle/>
          <a:p>
            <a:pPr>
              <a:defRPr/>
            </a:pPr>
            <a:r>
              <a:rPr lang="nl-NL" altLang="nl-NL" sz="1800" dirty="0" smtClean="0">
                <a:solidFill>
                  <a:srgbClr val="54B6C3"/>
                </a:solidFill>
                <a:latin typeface="Verdana" panose="020B0604030504040204" pitchFamily="34" charset="0"/>
                <a:ea typeface="Verdana" panose="020B0604030504040204" pitchFamily="34" charset="0"/>
                <a:cs typeface="Verdana" panose="020B0604030504040204" pitchFamily="34" charset="0"/>
              </a:rPr>
              <a:t>Digitaal instrument</a:t>
            </a:r>
            <a:r>
              <a:rPr lang="nl-NL" altLang="nl-NL" sz="1800" dirty="0">
                <a:solidFill>
                  <a:srgbClr val="54B6C3"/>
                </a:solidFill>
                <a:latin typeface="Verdana" panose="020B0604030504040204" pitchFamily="34" charset="0"/>
                <a:ea typeface="Verdana" panose="020B0604030504040204" pitchFamily="34" charset="0"/>
                <a:cs typeface="Verdana" panose="020B0604030504040204" pitchFamily="34" charset="0"/>
              </a:rPr>
              <a:t> </a:t>
            </a:r>
            <a:r>
              <a:rPr lang="nl-NL" altLang="nl-NL" sz="1800" dirty="0" smtClean="0">
                <a:solidFill>
                  <a:srgbClr val="54B6C3"/>
                </a:solidFill>
                <a:latin typeface="Verdana" panose="020B0604030504040204" pitchFamily="34" charset="0"/>
                <a:ea typeface="Verdana" panose="020B0604030504040204" pitchFamily="34" charset="0"/>
                <a:cs typeface="Verdana" panose="020B0604030504040204" pitchFamily="34" charset="0"/>
              </a:rPr>
              <a:t>op een onafhankelijk platform  </a:t>
            </a:r>
          </a:p>
          <a:p>
            <a:pPr>
              <a:defRPr/>
            </a:pPr>
            <a:r>
              <a:rPr lang="nl-NL" altLang="nl-NL" sz="1800" dirty="0">
                <a:solidFill>
                  <a:srgbClr val="54B6C3"/>
                </a:solidFill>
                <a:latin typeface="Verdana" panose="020B0604030504040204" pitchFamily="34" charset="0"/>
                <a:ea typeface="Verdana" panose="020B0604030504040204" pitchFamily="34" charset="0"/>
                <a:cs typeface="Verdana" panose="020B0604030504040204" pitchFamily="34" charset="0"/>
              </a:rPr>
              <a:t>V</a:t>
            </a:r>
            <a:r>
              <a:rPr lang="nl-NL" altLang="nl-NL" sz="1800" dirty="0" smtClean="0">
                <a:solidFill>
                  <a:srgbClr val="54B6C3"/>
                </a:solidFill>
                <a:latin typeface="Verdana" panose="020B0604030504040204" pitchFamily="34" charset="0"/>
                <a:ea typeface="Verdana" panose="020B0604030504040204" pitchFamily="34" charset="0"/>
                <a:cs typeface="Verdana" panose="020B0604030504040204" pitchFamily="34" charset="0"/>
              </a:rPr>
              <a:t>oor </a:t>
            </a:r>
            <a:r>
              <a:rPr lang="nl-NL" altLang="nl-NL" sz="1800" dirty="0">
                <a:solidFill>
                  <a:srgbClr val="54B6C3"/>
                </a:solidFill>
                <a:latin typeface="Verdana" panose="020B0604030504040204" pitchFamily="34" charset="0"/>
                <a:ea typeface="Verdana" panose="020B0604030504040204" pitchFamily="34" charset="0"/>
                <a:cs typeface="Verdana" panose="020B0604030504040204" pitchFamily="34" charset="0"/>
              </a:rPr>
              <a:t>én van de </a:t>
            </a:r>
            <a:r>
              <a:rPr lang="nl-NL" altLang="nl-NL" sz="1800" dirty="0" smtClean="0">
                <a:solidFill>
                  <a:srgbClr val="54B6C3"/>
                </a:solidFill>
                <a:latin typeface="Verdana" panose="020B0604030504040204" pitchFamily="34" charset="0"/>
                <a:ea typeface="Verdana" panose="020B0604030504040204" pitchFamily="34" charset="0"/>
                <a:cs typeface="Verdana" panose="020B0604030504040204" pitchFamily="34" charset="0"/>
              </a:rPr>
              <a:t>aanmelder, aanmelder beheert zijn eigen CV</a:t>
            </a:r>
            <a:endParaRPr lang="nl-NL" altLang="nl-NL" sz="1800" dirty="0">
              <a:solidFill>
                <a:srgbClr val="54B6C3"/>
              </a:solidFill>
              <a:latin typeface="Verdana" panose="020B0604030504040204" pitchFamily="34" charset="0"/>
              <a:ea typeface="Verdana" panose="020B0604030504040204" pitchFamily="34" charset="0"/>
              <a:cs typeface="Verdana" panose="020B0604030504040204" pitchFamily="34" charset="0"/>
            </a:endParaRPr>
          </a:p>
          <a:p>
            <a:pPr>
              <a:defRPr/>
            </a:pPr>
            <a:r>
              <a:rPr lang="nl-NL" altLang="nl-NL" sz="1800" dirty="0" smtClean="0">
                <a:solidFill>
                  <a:srgbClr val="54B6C3"/>
                </a:solidFill>
                <a:latin typeface="Verdana" panose="020B0604030504040204" pitchFamily="34" charset="0"/>
                <a:ea typeface="Verdana" panose="020B0604030504040204" pitchFamily="34" charset="0"/>
                <a:cs typeface="Verdana" panose="020B0604030504040204" pitchFamily="34" charset="0"/>
              </a:rPr>
              <a:t>Overzichtelijk en eenvoudig instrument met </a:t>
            </a:r>
            <a:r>
              <a:rPr lang="nl-NL" altLang="nl-NL" sz="1800" dirty="0">
                <a:solidFill>
                  <a:srgbClr val="54B6C3"/>
                </a:solidFill>
                <a:latin typeface="Verdana" panose="020B0604030504040204" pitchFamily="34" charset="0"/>
                <a:ea typeface="Verdana" panose="020B0604030504040204" pitchFamily="34" charset="0"/>
                <a:cs typeface="Verdana" panose="020B0604030504040204" pitchFamily="34" charset="0"/>
              </a:rPr>
              <a:t>mogelijkheid van uitbreiding en </a:t>
            </a:r>
            <a:r>
              <a:rPr lang="nl-NL" altLang="nl-NL" sz="1800" dirty="0" smtClean="0">
                <a:solidFill>
                  <a:srgbClr val="54B6C3"/>
                </a:solidFill>
                <a:latin typeface="Verdana" panose="020B0604030504040204" pitchFamily="34" charset="0"/>
                <a:ea typeface="Verdana" panose="020B0604030504040204" pitchFamily="34" charset="0"/>
                <a:cs typeface="Verdana" panose="020B0604030504040204" pitchFamily="34" charset="0"/>
              </a:rPr>
              <a:t>aanvulling</a:t>
            </a:r>
          </a:p>
          <a:p>
            <a:pPr>
              <a:defRPr/>
            </a:pPr>
            <a:r>
              <a:rPr lang="nl-NL" altLang="nl-NL" sz="1800" dirty="0" smtClean="0">
                <a:solidFill>
                  <a:srgbClr val="54B6C3"/>
                </a:solidFill>
                <a:latin typeface="Verdana" panose="020B0604030504040204" pitchFamily="34" charset="0"/>
                <a:ea typeface="Verdana" panose="020B0604030504040204" pitchFamily="34" charset="0"/>
                <a:cs typeface="Verdana" panose="020B0604030504040204" pitchFamily="34" charset="0"/>
              </a:rPr>
              <a:t>De aanmelder kan informatie </a:t>
            </a:r>
            <a:r>
              <a:rPr lang="nl-NL" altLang="nl-NL" sz="1800" dirty="0">
                <a:solidFill>
                  <a:srgbClr val="54B6C3"/>
                </a:solidFill>
                <a:latin typeface="Verdana" panose="020B0604030504040204" pitchFamily="34" charset="0"/>
                <a:ea typeface="Verdana" panose="020B0604030504040204" pitchFamily="34" charset="0"/>
                <a:cs typeface="Verdana" panose="020B0604030504040204" pitchFamily="34" charset="0"/>
              </a:rPr>
              <a:t>inlezen vanuit </a:t>
            </a:r>
            <a:r>
              <a:rPr lang="nl-NL" altLang="nl-NL" sz="1800" dirty="0" err="1">
                <a:solidFill>
                  <a:srgbClr val="54B6C3"/>
                </a:solidFill>
                <a:latin typeface="Verdana" panose="020B0604030504040204" pitchFamily="34" charset="0"/>
                <a:ea typeface="Verdana" panose="020B0604030504040204" pitchFamily="34" charset="0"/>
                <a:cs typeface="Verdana" panose="020B0604030504040204" pitchFamily="34" charset="0"/>
              </a:rPr>
              <a:t>Qompas</a:t>
            </a:r>
            <a:r>
              <a:rPr lang="nl-NL" altLang="nl-NL" sz="1800" dirty="0">
                <a:solidFill>
                  <a:srgbClr val="54B6C3"/>
                </a:solidFill>
                <a:latin typeface="Verdana" panose="020B0604030504040204" pitchFamily="34" charset="0"/>
                <a:ea typeface="Verdana" panose="020B0604030504040204" pitchFamily="34" charset="0"/>
                <a:cs typeface="Verdana" panose="020B0604030504040204" pitchFamily="34" charset="0"/>
              </a:rPr>
              <a:t>, DeDecaan.net, </a:t>
            </a:r>
            <a:r>
              <a:rPr lang="nl-NL" altLang="nl-NL" sz="1800" dirty="0" err="1" smtClean="0">
                <a:solidFill>
                  <a:srgbClr val="54B6C3"/>
                </a:solidFill>
                <a:latin typeface="Verdana" panose="020B0604030504040204" pitchFamily="34" charset="0"/>
                <a:ea typeface="Verdana" panose="020B0604030504040204" pitchFamily="34" charset="0"/>
                <a:cs typeface="Verdana" panose="020B0604030504040204" pitchFamily="34" charset="0"/>
              </a:rPr>
              <a:t>Keuzeweb</a:t>
            </a:r>
            <a:r>
              <a:rPr lang="nl-NL" altLang="nl-NL" sz="1800" dirty="0" smtClean="0">
                <a:solidFill>
                  <a:srgbClr val="54B6C3"/>
                </a:solidFill>
                <a:latin typeface="Verdana" panose="020B0604030504040204" pitchFamily="34" charset="0"/>
                <a:ea typeface="Verdana" panose="020B0604030504040204" pitchFamily="34" charset="0"/>
                <a:cs typeface="Verdana" panose="020B0604030504040204" pitchFamily="34" charset="0"/>
              </a:rPr>
              <a:t> en /of Plusdocument of andere documenten toevoegen</a:t>
            </a:r>
            <a:endParaRPr lang="nl-NL" altLang="nl-NL" sz="1800" dirty="0">
              <a:solidFill>
                <a:srgbClr val="54B6C3"/>
              </a:solidFill>
              <a:latin typeface="Verdana" panose="020B0604030504040204" pitchFamily="34" charset="0"/>
              <a:ea typeface="Verdana" panose="020B0604030504040204" pitchFamily="34" charset="0"/>
              <a:cs typeface="Verdana" panose="020B0604030504040204" pitchFamily="34" charset="0"/>
            </a:endParaRPr>
          </a:p>
          <a:p>
            <a:pPr>
              <a:defRPr/>
            </a:pPr>
            <a:r>
              <a:rPr lang="nl-NL" altLang="nl-NL" sz="1800" dirty="0" smtClean="0">
                <a:solidFill>
                  <a:srgbClr val="54B6C3"/>
                </a:solidFill>
                <a:latin typeface="Verdana" panose="020B0604030504040204" pitchFamily="34" charset="0"/>
                <a:ea typeface="Verdana" panose="020B0604030504040204" pitchFamily="34" charset="0"/>
                <a:cs typeface="Verdana" panose="020B0604030504040204" pitchFamily="34" charset="0"/>
              </a:rPr>
              <a:t>Het LOB-cv is een aanvulling/vervanging/verdieping op/van </a:t>
            </a:r>
            <a:r>
              <a:rPr lang="nl-NL" altLang="nl-NL" sz="1800" dirty="0">
                <a:solidFill>
                  <a:srgbClr val="54B6C3"/>
                </a:solidFill>
                <a:latin typeface="Verdana" panose="020B0604030504040204" pitchFamily="34" charset="0"/>
                <a:ea typeface="Verdana" panose="020B0604030504040204" pitchFamily="34" charset="0"/>
                <a:cs typeface="Verdana" panose="020B0604030504040204" pitchFamily="34" charset="0"/>
              </a:rPr>
              <a:t>bestaande instrumenten zoals </a:t>
            </a:r>
            <a:r>
              <a:rPr lang="nl-NL" altLang="nl-NL" sz="1800" dirty="0" smtClean="0">
                <a:solidFill>
                  <a:srgbClr val="54B6C3"/>
                </a:solidFill>
                <a:latin typeface="Verdana" panose="020B0604030504040204" pitchFamily="34" charset="0"/>
                <a:ea typeface="Verdana" panose="020B0604030504040204" pitchFamily="34" charset="0"/>
                <a:cs typeface="Verdana" panose="020B0604030504040204" pitchFamily="34" charset="0"/>
              </a:rPr>
              <a:t>startmeter, schrijven motivatiebrief </a:t>
            </a:r>
            <a:r>
              <a:rPr lang="nl-NL" altLang="nl-NL" sz="1800" dirty="0">
                <a:solidFill>
                  <a:srgbClr val="54B6C3"/>
                </a:solidFill>
                <a:latin typeface="Verdana" panose="020B0604030504040204" pitchFamily="34" charset="0"/>
                <a:ea typeface="Verdana" panose="020B0604030504040204" pitchFamily="34" charset="0"/>
                <a:cs typeface="Verdana" panose="020B0604030504040204" pitchFamily="34" charset="0"/>
              </a:rPr>
              <a:t>en </a:t>
            </a:r>
            <a:r>
              <a:rPr lang="nl-NL" altLang="nl-NL" sz="1800" dirty="0" smtClean="0">
                <a:solidFill>
                  <a:srgbClr val="54B6C3"/>
                </a:solidFill>
                <a:latin typeface="Verdana" panose="020B0604030504040204" pitchFamily="34" charset="0"/>
                <a:ea typeface="Verdana" panose="020B0604030504040204" pitchFamily="34" charset="0"/>
                <a:cs typeface="Verdana" panose="020B0604030504040204" pitchFamily="34" charset="0"/>
              </a:rPr>
              <a:t>andere intake-activiteiten</a:t>
            </a:r>
            <a:endParaRPr lang="nl-NL" altLang="nl-NL" sz="1800" dirty="0">
              <a:solidFill>
                <a:srgbClr val="54B6C3"/>
              </a:solidFill>
              <a:latin typeface="Verdana" panose="020B0604030504040204" pitchFamily="34" charset="0"/>
              <a:ea typeface="Verdana" panose="020B0604030504040204" pitchFamily="34" charset="0"/>
              <a:cs typeface="Verdana" panose="020B0604030504040204" pitchFamily="34" charset="0"/>
            </a:endParaRPr>
          </a:p>
          <a:p>
            <a:pPr>
              <a:defRPr/>
            </a:pPr>
            <a:r>
              <a:rPr lang="nl-NL" sz="1800" dirty="0">
                <a:solidFill>
                  <a:srgbClr val="54B6C3"/>
                </a:solidFill>
                <a:latin typeface="Verdana" panose="020B0604030504040204" pitchFamily="34" charset="0"/>
                <a:ea typeface="Verdana" panose="020B0604030504040204" pitchFamily="34" charset="0"/>
                <a:cs typeface="Verdana" panose="020B0604030504040204" pitchFamily="34" charset="0"/>
              </a:rPr>
              <a:t>Bij uitnodiging studiekeuzecheck wordt gevraagd om LOB-cv</a:t>
            </a:r>
          </a:p>
          <a:p>
            <a:pPr marL="0" indent="0">
              <a:buNone/>
              <a:defRPr/>
            </a:pPr>
            <a:endParaRPr lang="nl-NL" sz="1800" dirty="0">
              <a:solidFill>
                <a:srgbClr val="54B6C3"/>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Ø"/>
              <a:defRPr/>
            </a:pPr>
            <a:r>
              <a:rPr lang="nl-NL" sz="1800" dirty="0">
                <a:solidFill>
                  <a:srgbClr val="54B6C3"/>
                </a:solidFill>
                <a:latin typeface="Verdana" panose="020B0604030504040204" pitchFamily="34" charset="0"/>
                <a:ea typeface="Verdana" panose="020B0604030504040204" pitchFamily="34" charset="0"/>
                <a:cs typeface="Verdana" panose="020B0604030504040204" pitchFamily="34" charset="0"/>
              </a:rPr>
              <a:t>Dus: aanmelder maakt het LOB-cv </a:t>
            </a:r>
            <a:r>
              <a:rPr lang="nl-NL" sz="1800" dirty="0" smtClean="0">
                <a:solidFill>
                  <a:srgbClr val="54B6C3"/>
                </a:solidFill>
                <a:latin typeface="Verdana" panose="020B0604030504040204" pitchFamily="34" charset="0"/>
                <a:ea typeface="Verdana" panose="020B0604030504040204" pitchFamily="34" charset="0"/>
                <a:cs typeface="Verdana" panose="020B0604030504040204" pitchFamily="34" charset="0"/>
              </a:rPr>
              <a:t>onder begeleiding op het </a:t>
            </a:r>
            <a:r>
              <a:rPr lang="nl-NL" sz="1800" dirty="0">
                <a:solidFill>
                  <a:srgbClr val="54B6C3"/>
                </a:solidFill>
                <a:latin typeface="Verdana" panose="020B0604030504040204" pitchFamily="34" charset="0"/>
                <a:ea typeface="Verdana" panose="020B0604030504040204" pitchFamily="34" charset="0"/>
                <a:cs typeface="Verdana" panose="020B0604030504040204" pitchFamily="34" charset="0"/>
              </a:rPr>
              <a:t>vo en neemt het mee </a:t>
            </a:r>
            <a:r>
              <a:rPr lang="nl-NL" sz="1800" smtClean="0">
                <a:solidFill>
                  <a:srgbClr val="54B6C3"/>
                </a:solidFill>
                <a:latin typeface="Verdana" panose="020B0604030504040204" pitchFamily="34" charset="0"/>
                <a:ea typeface="Verdana" panose="020B0604030504040204" pitchFamily="34" charset="0"/>
                <a:cs typeface="Verdana" panose="020B0604030504040204" pitchFamily="34" charset="0"/>
              </a:rPr>
              <a:t>naar het hbo</a:t>
            </a:r>
            <a:endParaRPr lang="nl-NL" sz="1800" dirty="0" smtClean="0">
              <a:solidFill>
                <a:srgbClr val="54B6C3"/>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Ø"/>
              <a:defRPr/>
            </a:pPr>
            <a:endParaRPr lang="nl-NL" sz="1800" dirty="0" smtClean="0">
              <a:solidFill>
                <a:srgbClr val="54B6C3"/>
              </a:solidFill>
              <a:latin typeface="Verdana" panose="020B0604030504040204" pitchFamily="34" charset="0"/>
              <a:ea typeface="Verdana" panose="020B0604030504040204" pitchFamily="34" charset="0"/>
              <a:cs typeface="Verdana" panose="020B0604030504040204" pitchFamily="34" charset="0"/>
            </a:endParaRPr>
          </a:p>
          <a:p>
            <a:pPr marL="0" indent="0">
              <a:buNone/>
              <a:defRPr/>
            </a:pPr>
            <a:endParaRPr lang="nl-NL" sz="1800" dirty="0">
              <a:solidFill>
                <a:srgbClr val="54B6C3"/>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2368534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altLang="nl-NL" sz="2800" b="1" dirty="0">
                <a:latin typeface="Verdana" panose="020B0604030504040204" pitchFamily="34" charset="0"/>
                <a:ea typeface="Verdana" panose="020B0604030504040204" pitchFamily="34" charset="0"/>
                <a:cs typeface="Verdana" panose="020B0604030504040204" pitchFamily="34" charset="0"/>
              </a:rPr>
              <a:t>Opzet LOB-cv</a:t>
            </a:r>
            <a:endParaRPr lang="nl-NL" dirty="0"/>
          </a:p>
        </p:txBody>
      </p:sp>
      <p:sp>
        <p:nvSpPr>
          <p:cNvPr id="5" name="Content Placeholder 4"/>
          <p:cNvSpPr>
            <a:spLocks noGrp="1"/>
          </p:cNvSpPr>
          <p:nvPr>
            <p:ph idx="1"/>
          </p:nvPr>
        </p:nvSpPr>
        <p:spPr/>
        <p:txBody>
          <a:bodyPr>
            <a:normAutofit/>
          </a:bodyPr>
          <a:lstStyle/>
          <a:p>
            <a:pPr>
              <a:buNone/>
              <a:defRPr/>
            </a:pPr>
            <a:r>
              <a:rPr lang="nl-NL" sz="1800" dirty="0">
                <a:solidFill>
                  <a:srgbClr val="54B6C3"/>
                </a:solidFill>
                <a:latin typeface="Verdana" panose="020B0604030504040204" pitchFamily="34" charset="0"/>
                <a:ea typeface="Verdana" panose="020B0604030504040204" pitchFamily="34" charset="0"/>
                <a:cs typeface="Verdana" panose="020B0604030504040204" pitchFamily="34" charset="0"/>
              </a:rPr>
              <a:t>Op basis van inventarisatie hbo en vo en input van de werksessies is inhoud van </a:t>
            </a:r>
            <a:r>
              <a:rPr lang="nl-NL" sz="1800" dirty="0" smtClean="0">
                <a:solidFill>
                  <a:srgbClr val="54B6C3"/>
                </a:solidFill>
                <a:latin typeface="Verdana" panose="020B0604030504040204" pitchFamily="34" charset="0"/>
                <a:ea typeface="Verdana" panose="020B0604030504040204" pitchFamily="34" charset="0"/>
                <a:cs typeface="Verdana" panose="020B0604030504040204" pitchFamily="34" charset="0"/>
              </a:rPr>
              <a:t>LOB-cv vastgesteld </a:t>
            </a:r>
            <a:r>
              <a:rPr lang="nl-NL" sz="1800" dirty="0">
                <a:solidFill>
                  <a:srgbClr val="54B6C3"/>
                </a:solidFill>
                <a:latin typeface="Verdana" panose="020B0604030504040204" pitchFamily="34" charset="0"/>
                <a:ea typeface="Verdana" panose="020B0604030504040204" pitchFamily="34" charset="0"/>
                <a:cs typeface="Verdana" panose="020B0604030504040204" pitchFamily="34" charset="0"/>
              </a:rPr>
              <a:t>op 5 onderdelen:</a:t>
            </a:r>
          </a:p>
          <a:p>
            <a:pPr>
              <a:buNone/>
              <a:defRPr/>
            </a:pPr>
            <a:endParaRPr lang="nl-NL" sz="1800" dirty="0">
              <a:solidFill>
                <a:srgbClr val="54B6C3"/>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a:buAutoNum type="arabicPeriod"/>
              <a:defRPr/>
            </a:pPr>
            <a:r>
              <a:rPr lang="nl-NL" sz="1800" dirty="0">
                <a:solidFill>
                  <a:srgbClr val="54B6C3"/>
                </a:solidFill>
                <a:latin typeface="Verdana" panose="020B0604030504040204" pitchFamily="34" charset="0"/>
                <a:ea typeface="Verdana" panose="020B0604030504040204" pitchFamily="34" charset="0"/>
                <a:cs typeface="Verdana" panose="020B0604030504040204" pitchFamily="34" charset="0"/>
              </a:rPr>
              <a:t>Persoonlijke informatie</a:t>
            </a:r>
          </a:p>
          <a:p>
            <a:pPr marL="342900" indent="-342900">
              <a:buFont typeface="Arial"/>
              <a:buAutoNum type="arabicPeriod"/>
              <a:defRPr/>
            </a:pPr>
            <a:r>
              <a:rPr lang="nl-NL" sz="1800" dirty="0">
                <a:solidFill>
                  <a:srgbClr val="54B6C3"/>
                </a:solidFill>
                <a:latin typeface="Verdana" panose="020B0604030504040204" pitchFamily="34" charset="0"/>
                <a:ea typeface="Verdana" panose="020B0604030504040204" pitchFamily="34" charset="0"/>
                <a:cs typeface="Verdana" panose="020B0604030504040204" pitchFamily="34" charset="0"/>
              </a:rPr>
              <a:t>Relevante vaardigheden en kwaliteiten</a:t>
            </a:r>
          </a:p>
          <a:p>
            <a:pPr marL="342900" indent="-342900">
              <a:buFont typeface="Arial"/>
              <a:buAutoNum type="arabicPeriod"/>
              <a:defRPr/>
            </a:pPr>
            <a:r>
              <a:rPr lang="nl-NL" sz="1800" dirty="0">
                <a:solidFill>
                  <a:srgbClr val="54B6C3"/>
                </a:solidFill>
                <a:latin typeface="Verdana" panose="020B0604030504040204" pitchFamily="34" charset="0"/>
                <a:ea typeface="Verdana" panose="020B0604030504040204" pitchFamily="34" charset="0"/>
                <a:cs typeface="Verdana" panose="020B0604030504040204" pitchFamily="34" charset="0"/>
              </a:rPr>
              <a:t>Motivatie en drijfveren</a:t>
            </a:r>
          </a:p>
          <a:p>
            <a:pPr marL="342900" indent="-342900">
              <a:buFont typeface="Arial"/>
              <a:buAutoNum type="arabicPeriod"/>
              <a:defRPr/>
            </a:pPr>
            <a:r>
              <a:rPr lang="nl-NL" sz="1800" dirty="0">
                <a:solidFill>
                  <a:srgbClr val="54B6C3"/>
                </a:solidFill>
                <a:latin typeface="Verdana" panose="020B0604030504040204" pitchFamily="34" charset="0"/>
                <a:ea typeface="Verdana" panose="020B0604030504040204" pitchFamily="34" charset="0"/>
                <a:cs typeface="Verdana" panose="020B0604030504040204" pitchFamily="34" charset="0"/>
              </a:rPr>
              <a:t>Studiekeuzeproces en oriëntatieactiviteiten</a:t>
            </a:r>
          </a:p>
          <a:p>
            <a:pPr marL="342900" indent="-342900">
              <a:buFont typeface="Arial"/>
              <a:buAutoNum type="arabicPeriod"/>
              <a:defRPr/>
            </a:pPr>
            <a:r>
              <a:rPr lang="nl-NL" sz="1800" dirty="0">
                <a:solidFill>
                  <a:srgbClr val="54B6C3"/>
                </a:solidFill>
                <a:latin typeface="Verdana" panose="020B0604030504040204" pitchFamily="34" charset="0"/>
                <a:ea typeface="Verdana" panose="020B0604030504040204" pitchFamily="34" charset="0"/>
                <a:cs typeface="Verdana" panose="020B0604030504040204" pitchFamily="34" charset="0"/>
              </a:rPr>
              <a:t>Verwachtingen en beeld van de gekozen studie</a:t>
            </a:r>
          </a:p>
          <a:p>
            <a:pPr marL="342900" indent="-342900">
              <a:buFont typeface="Arial"/>
              <a:buAutoNum type="arabicPeriod"/>
              <a:defRPr/>
            </a:pPr>
            <a:r>
              <a:rPr lang="nl-NL" sz="1800" dirty="0">
                <a:solidFill>
                  <a:srgbClr val="54B6C3"/>
                </a:solidFill>
                <a:latin typeface="Verdana" panose="020B0604030504040204" pitchFamily="34" charset="0"/>
                <a:ea typeface="Verdana" panose="020B0604030504040204" pitchFamily="34" charset="0"/>
                <a:cs typeface="Verdana" panose="020B0604030504040204" pitchFamily="34" charset="0"/>
              </a:rPr>
              <a:t>Aanvullingen</a:t>
            </a:r>
          </a:p>
          <a:p>
            <a:pPr marL="0" indent="0">
              <a:buNone/>
            </a:pPr>
            <a:endParaRPr lang="nl-NL" dirty="0"/>
          </a:p>
          <a:p>
            <a:pPr marL="0" indent="0">
              <a:buNone/>
            </a:pPr>
            <a:endParaRPr lang="nl-NL" dirty="0"/>
          </a:p>
          <a:p>
            <a:pPr marL="0" indent="0">
              <a:buNone/>
            </a:pPr>
            <a:endParaRPr lang="nl-NL" dirty="0"/>
          </a:p>
        </p:txBody>
      </p:sp>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1545" y="2206487"/>
            <a:ext cx="4663131" cy="3091859"/>
          </a:xfrm>
          <a:prstGeom prst="rect">
            <a:avLst/>
          </a:prstGeom>
        </p:spPr>
      </p:pic>
    </p:spTree>
    <p:extLst>
      <p:ext uri="{BB962C8B-B14F-4D97-AF65-F5344CB8AC3E}">
        <p14:creationId xmlns:p14="http://schemas.microsoft.com/office/powerpoint/2010/main" val="1141463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altLang="nl-NL" sz="2800" b="1" dirty="0">
                <a:latin typeface="Verdana" panose="020B0604030504040204" pitchFamily="34" charset="0"/>
                <a:ea typeface="Verdana" panose="020B0604030504040204" pitchFamily="34" charset="0"/>
                <a:cs typeface="Verdana" panose="020B0604030504040204" pitchFamily="34" charset="0"/>
              </a:rPr>
              <a:t>Ontwikkeling instrument LOB-cv</a:t>
            </a:r>
            <a:endParaRPr lang="nl-NL" dirty="0"/>
          </a:p>
        </p:txBody>
      </p:sp>
      <p:sp>
        <p:nvSpPr>
          <p:cNvPr id="5" name="Content Placeholder 4"/>
          <p:cNvSpPr>
            <a:spLocks noGrp="1"/>
          </p:cNvSpPr>
          <p:nvPr>
            <p:ph idx="1"/>
          </p:nvPr>
        </p:nvSpPr>
        <p:spPr/>
        <p:txBody>
          <a:bodyPr>
            <a:normAutofit/>
          </a:bodyPr>
          <a:lstStyle/>
          <a:p>
            <a:pPr marL="0" indent="0">
              <a:buNone/>
            </a:pPr>
            <a:r>
              <a:rPr lang="nl-NL" altLang="nl-NL" sz="1800" b="1" dirty="0">
                <a:solidFill>
                  <a:srgbClr val="54B6C3"/>
                </a:solidFill>
                <a:latin typeface="Verdana" panose="020B0604030504040204" pitchFamily="34" charset="0"/>
                <a:ea typeface="Verdana" panose="020B0604030504040204" pitchFamily="34" charset="0"/>
                <a:cs typeface="Verdana" panose="020B0604030504040204" pitchFamily="34" charset="0"/>
              </a:rPr>
              <a:t>Geschiedenis en stand van zaken LOB-cv</a:t>
            </a:r>
          </a:p>
          <a:p>
            <a:pPr>
              <a:defRPr/>
            </a:pPr>
            <a:r>
              <a:rPr lang="nl-NL" sz="1800" dirty="0">
                <a:solidFill>
                  <a:srgbClr val="54B6C3"/>
                </a:solidFill>
                <a:latin typeface="Verdana"/>
                <a:cs typeface="Verdana"/>
              </a:rPr>
              <a:t>Schooljaar 2014-2015 in werkgroep LOB-cv </a:t>
            </a:r>
            <a:r>
              <a:rPr lang="nl-NL" sz="1800" dirty="0" smtClean="0">
                <a:solidFill>
                  <a:srgbClr val="54B6C3"/>
                </a:solidFill>
                <a:latin typeface="Verdana"/>
                <a:cs typeface="Verdana"/>
              </a:rPr>
              <a:t>inhoudelijk concept </a:t>
            </a:r>
            <a:r>
              <a:rPr lang="nl-NL" sz="1800" dirty="0">
                <a:solidFill>
                  <a:srgbClr val="54B6C3"/>
                </a:solidFill>
                <a:latin typeface="Verdana"/>
                <a:cs typeface="Verdana"/>
              </a:rPr>
              <a:t>ontworpen</a:t>
            </a:r>
          </a:p>
          <a:p>
            <a:pPr fontAlgn="auto">
              <a:spcAft>
                <a:spcPts val="0"/>
              </a:spcAft>
              <a:defRPr/>
            </a:pPr>
            <a:r>
              <a:rPr lang="nl-NL" sz="1800" dirty="0" smtClean="0">
                <a:solidFill>
                  <a:srgbClr val="54B6C3"/>
                </a:solidFill>
                <a:latin typeface="Verdana"/>
                <a:cs typeface="Verdana"/>
              </a:rPr>
              <a:t>April </a:t>
            </a:r>
            <a:r>
              <a:rPr lang="nl-NL" sz="1800" dirty="0">
                <a:solidFill>
                  <a:srgbClr val="54B6C3"/>
                </a:solidFill>
                <a:latin typeface="Verdana"/>
                <a:cs typeface="Verdana"/>
              </a:rPr>
              <a:t>2015 presentatie dummy aan deelnemende scholen</a:t>
            </a:r>
          </a:p>
          <a:p>
            <a:pPr fontAlgn="auto">
              <a:spcAft>
                <a:spcPts val="0"/>
              </a:spcAft>
              <a:defRPr/>
            </a:pPr>
            <a:r>
              <a:rPr lang="nl-NL" sz="1800" dirty="0">
                <a:solidFill>
                  <a:srgbClr val="54B6C3"/>
                </a:solidFill>
                <a:latin typeface="Verdana"/>
                <a:cs typeface="Verdana"/>
              </a:rPr>
              <a:t>N</a:t>
            </a:r>
            <a:r>
              <a:rPr lang="nl-NL" sz="1800" dirty="0" smtClean="0">
                <a:solidFill>
                  <a:srgbClr val="54B6C3"/>
                </a:solidFill>
                <a:latin typeface="Verdana"/>
                <a:cs typeface="Verdana"/>
              </a:rPr>
              <a:t>ajaar 2016 start ontwikkeling </a:t>
            </a:r>
            <a:r>
              <a:rPr lang="nl-NL" sz="1800" dirty="0">
                <a:solidFill>
                  <a:srgbClr val="54B6C3"/>
                </a:solidFill>
                <a:latin typeface="Verdana"/>
                <a:cs typeface="Verdana"/>
              </a:rPr>
              <a:t>digitaal instrument LOB-cv met extern </a:t>
            </a:r>
            <a:r>
              <a:rPr lang="nl-NL" sz="1800" dirty="0" smtClean="0">
                <a:solidFill>
                  <a:srgbClr val="54B6C3"/>
                </a:solidFill>
                <a:latin typeface="Verdana"/>
                <a:cs typeface="Verdana"/>
              </a:rPr>
              <a:t>bureau</a:t>
            </a:r>
            <a:endParaRPr lang="nl-NL" sz="1800" dirty="0">
              <a:solidFill>
                <a:srgbClr val="54B6C3"/>
              </a:solidFill>
              <a:latin typeface="Verdana"/>
              <a:cs typeface="Verdana"/>
            </a:endParaRPr>
          </a:p>
          <a:p>
            <a:pPr fontAlgn="auto">
              <a:spcAft>
                <a:spcPts val="0"/>
              </a:spcAft>
              <a:defRPr/>
            </a:pPr>
            <a:r>
              <a:rPr lang="nl-NL" sz="1800" dirty="0">
                <a:solidFill>
                  <a:srgbClr val="54B6C3"/>
                </a:solidFill>
                <a:latin typeface="Verdana"/>
                <a:cs typeface="Verdana"/>
              </a:rPr>
              <a:t>1 april 2016 </a:t>
            </a:r>
            <a:r>
              <a:rPr lang="nl-NL" sz="1800" dirty="0" smtClean="0">
                <a:solidFill>
                  <a:srgbClr val="54B6C3"/>
                </a:solidFill>
                <a:latin typeface="Verdana"/>
                <a:cs typeface="Verdana"/>
              </a:rPr>
              <a:t>eerste testversie </a:t>
            </a:r>
            <a:r>
              <a:rPr lang="nl-NL" sz="1800" dirty="0">
                <a:solidFill>
                  <a:srgbClr val="54B6C3"/>
                </a:solidFill>
                <a:latin typeface="Verdana"/>
                <a:cs typeface="Verdana"/>
              </a:rPr>
              <a:t>gereed; voorjaar getest door </a:t>
            </a:r>
            <a:r>
              <a:rPr lang="nl-NL" sz="1800" dirty="0" smtClean="0">
                <a:solidFill>
                  <a:srgbClr val="54B6C3"/>
                </a:solidFill>
                <a:latin typeface="Verdana"/>
                <a:cs typeface="Verdana"/>
              </a:rPr>
              <a:t>77 havisten en 10 begeleiders van 8 vo-scholen</a:t>
            </a:r>
            <a:endParaRPr lang="nl-NL" sz="1800" dirty="0">
              <a:solidFill>
                <a:srgbClr val="54B6C3"/>
              </a:solidFill>
              <a:latin typeface="Verdana"/>
              <a:cs typeface="Verdana"/>
            </a:endParaRPr>
          </a:p>
          <a:p>
            <a:pPr fontAlgn="auto">
              <a:spcAft>
                <a:spcPts val="0"/>
              </a:spcAft>
              <a:defRPr/>
            </a:pPr>
            <a:r>
              <a:rPr lang="nl-NL" altLang="nl-NL" sz="1800" dirty="0" smtClean="0">
                <a:solidFill>
                  <a:srgbClr val="54B6C3"/>
                </a:solidFill>
                <a:latin typeface="Verdana"/>
                <a:cs typeface="Verdana"/>
              </a:rPr>
              <a:t>Zomer </a:t>
            </a:r>
            <a:r>
              <a:rPr lang="nl-NL" altLang="nl-NL" sz="1800" dirty="0">
                <a:solidFill>
                  <a:srgbClr val="54B6C3"/>
                </a:solidFill>
                <a:latin typeface="Verdana"/>
                <a:cs typeface="Verdana"/>
              </a:rPr>
              <a:t>2016 </a:t>
            </a:r>
            <a:r>
              <a:rPr lang="nl-NL" altLang="nl-NL" sz="1800" dirty="0" smtClean="0">
                <a:solidFill>
                  <a:srgbClr val="54B6C3"/>
                </a:solidFill>
                <a:latin typeface="Verdana"/>
                <a:cs typeface="Verdana"/>
              </a:rPr>
              <a:t>het </a:t>
            </a:r>
            <a:r>
              <a:rPr lang="nl-NL" altLang="nl-NL" sz="1800" dirty="0">
                <a:solidFill>
                  <a:srgbClr val="54B6C3"/>
                </a:solidFill>
                <a:latin typeface="Verdana"/>
                <a:cs typeface="Verdana"/>
              </a:rPr>
              <a:t>LOB-cv is ‘openbaar</a:t>
            </a:r>
            <a:r>
              <a:rPr lang="nl-NL" altLang="nl-NL" sz="1800" dirty="0" smtClean="0">
                <a:solidFill>
                  <a:srgbClr val="54B6C3"/>
                </a:solidFill>
                <a:latin typeface="Verdana"/>
                <a:cs typeface="Verdana"/>
              </a:rPr>
              <a:t>’:</a:t>
            </a:r>
          </a:p>
          <a:p>
            <a:pPr fontAlgn="auto">
              <a:spcAft>
                <a:spcPts val="0"/>
              </a:spcAft>
              <a:defRPr/>
            </a:pPr>
            <a:r>
              <a:rPr lang="nl-NL" altLang="nl-NL" sz="1800" dirty="0" smtClean="0">
                <a:solidFill>
                  <a:srgbClr val="54B6C3"/>
                </a:solidFill>
                <a:latin typeface="Verdana"/>
                <a:ea typeface="Verdana" panose="020B0604030504040204" pitchFamily="34" charset="0"/>
                <a:cs typeface="Verdana"/>
              </a:rPr>
              <a:t>Veel interesse voor het LOB-cv bij andere regio’s en partijen (o.a. decanenkring Amsterdam, vo-hbo regio Nijmegen, </a:t>
            </a:r>
            <a:r>
              <a:rPr lang="nl-NL" altLang="nl-NL" sz="1800" dirty="0" err="1" smtClean="0">
                <a:solidFill>
                  <a:srgbClr val="54B6C3"/>
                </a:solidFill>
                <a:latin typeface="Verdana"/>
                <a:ea typeface="Verdana" panose="020B0604030504040204" pitchFamily="34" charset="0"/>
                <a:cs typeface="Verdana"/>
              </a:rPr>
              <a:t>VvSL</a:t>
            </a:r>
            <a:r>
              <a:rPr lang="nl-NL" altLang="nl-NL" sz="1800" dirty="0" smtClean="0">
                <a:solidFill>
                  <a:srgbClr val="54B6C3"/>
                </a:solidFill>
                <a:latin typeface="Verdana"/>
                <a:ea typeface="Verdana" panose="020B0604030504040204" pitchFamily="34" charset="0"/>
                <a:cs typeface="Verdana"/>
              </a:rPr>
              <a:t> en vo-raad)</a:t>
            </a:r>
          </a:p>
          <a:p>
            <a:pPr fontAlgn="auto">
              <a:spcAft>
                <a:spcPts val="0"/>
              </a:spcAft>
              <a:defRPr/>
            </a:pPr>
            <a:r>
              <a:rPr lang="nl-NL" altLang="nl-NL" sz="1800" dirty="0" smtClean="0">
                <a:solidFill>
                  <a:srgbClr val="54B6C3"/>
                </a:solidFill>
                <a:latin typeface="Verdana"/>
                <a:ea typeface="Verdana" panose="020B0604030504040204" pitchFamily="34" charset="0"/>
                <a:cs typeface="Verdana"/>
              </a:rPr>
              <a:t>Instrument is ook bruikbaar binnen mbo</a:t>
            </a:r>
          </a:p>
          <a:p>
            <a:pPr marL="0" indent="0" fontAlgn="auto">
              <a:spcAft>
                <a:spcPts val="0"/>
              </a:spcAft>
              <a:buNone/>
              <a:defRPr/>
            </a:pPr>
            <a:endParaRPr lang="nl-NL" altLang="nl-NL" dirty="0">
              <a:solidFill>
                <a:srgbClr val="54B6C3"/>
              </a:solidFill>
              <a:latin typeface="Verdana" panose="020B0604030504040204" pitchFamily="34" charset="0"/>
              <a:ea typeface="Verdana" panose="020B0604030504040204" pitchFamily="34" charset="0"/>
              <a:cs typeface="Verdana" panose="020B0604030504040204" pitchFamily="34" charset="0"/>
            </a:endParaRPr>
          </a:p>
          <a:p>
            <a:pPr marL="0" indent="0">
              <a:buNone/>
              <a:defRPr/>
            </a:pPr>
            <a:r>
              <a:rPr lang="nl-NL" altLang="nl-NL" dirty="0">
                <a:solidFill>
                  <a:srgbClr val="54B6C3"/>
                </a:solidFill>
                <a:latin typeface="Verdana" panose="020B0604030504040204" pitchFamily="34" charset="0"/>
                <a:ea typeface="Verdana" panose="020B0604030504040204" pitchFamily="34" charset="0"/>
                <a:cs typeface="Verdana" panose="020B0604030504040204" pitchFamily="34" charset="0"/>
                <a:hlinkClick r:id="rId2"/>
              </a:rPr>
              <a:t>www.lob-cv.nl</a:t>
            </a:r>
            <a:endParaRPr lang="nl-NL" altLang="nl-NL" dirty="0">
              <a:solidFill>
                <a:srgbClr val="54B6C3"/>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20867260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sz="2800" b="1" dirty="0" smtClean="0">
                <a:latin typeface="Verdana" panose="020B0604030504040204" pitchFamily="34" charset="0"/>
                <a:ea typeface="Verdana" panose="020B0604030504040204" pitchFamily="34" charset="0"/>
                <a:cs typeface="Verdana" panose="020B0604030504040204" pitchFamily="34" charset="0"/>
              </a:rPr>
              <a:t>Functionaliteiten</a:t>
            </a:r>
            <a:r>
              <a:rPr lang="nl-NL" sz="2800" b="1" smtClean="0">
                <a:latin typeface="Verdana" panose="020B0604030504040204" pitchFamily="34" charset="0"/>
                <a:ea typeface="Verdana" panose="020B0604030504040204" pitchFamily="34" charset="0"/>
                <a:cs typeface="Verdana" panose="020B0604030504040204" pitchFamily="34" charset="0"/>
              </a:rPr>
              <a:t>: voorbeelden</a:t>
            </a:r>
            <a:endParaRPr lang="nl-NL" dirty="0"/>
          </a:p>
        </p:txBody>
      </p:sp>
      <p:sp>
        <p:nvSpPr>
          <p:cNvPr id="5" name="Content Placeholder 4"/>
          <p:cNvSpPr>
            <a:spLocks noGrp="1"/>
          </p:cNvSpPr>
          <p:nvPr>
            <p:ph idx="1"/>
          </p:nvPr>
        </p:nvSpPr>
        <p:spPr/>
        <p:txBody>
          <a:bodyPr>
            <a:normAutofit/>
          </a:bodyPr>
          <a:lstStyle/>
          <a:p>
            <a:pPr>
              <a:buFont typeface="Wingdings" panose="05000000000000000000" pitchFamily="2" charset="2"/>
              <a:buChar char="Ø"/>
              <a:defRPr/>
            </a:pPr>
            <a:endParaRPr lang="nl-NL" sz="1800" dirty="0" smtClean="0">
              <a:solidFill>
                <a:srgbClr val="54B6C3"/>
              </a:solidFill>
              <a:latin typeface="Verdana" panose="020B0604030504040204" pitchFamily="34" charset="0"/>
              <a:ea typeface="Verdana" panose="020B0604030504040204" pitchFamily="34" charset="0"/>
              <a:cs typeface="Verdana" panose="020B0604030504040204" pitchFamily="34" charset="0"/>
            </a:endParaRPr>
          </a:p>
          <a:p>
            <a:pPr marL="0" indent="0">
              <a:buNone/>
              <a:defRPr/>
            </a:pPr>
            <a:endParaRPr lang="nl-NL" sz="1800" dirty="0">
              <a:solidFill>
                <a:srgbClr val="54B6C3"/>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dirty="0"/>
          </a:p>
          <a:p>
            <a:pPr marL="0" indent="0">
              <a:buNone/>
            </a:pPr>
            <a:endParaRPr lang="nl-NL" dirty="0"/>
          </a:p>
          <a:p>
            <a:pPr marL="0" indent="0">
              <a:buNone/>
            </a:pPr>
            <a:endParaRPr lang="nl-NL" dirty="0"/>
          </a:p>
        </p:txBody>
      </p:sp>
      <p:pic>
        <p:nvPicPr>
          <p:cNvPr id="3" name="Afbeelding 2"/>
          <p:cNvPicPr>
            <a:picLocks noChangeAspect="1"/>
          </p:cNvPicPr>
          <p:nvPr/>
        </p:nvPicPr>
        <p:blipFill>
          <a:blip r:embed="rId2" cstate="print"/>
          <a:stretch>
            <a:fillRect/>
          </a:stretch>
        </p:blipFill>
        <p:spPr>
          <a:xfrm>
            <a:off x="1930400" y="1410377"/>
            <a:ext cx="2123810" cy="2304762"/>
          </a:xfrm>
          <a:prstGeom prst="rect">
            <a:avLst/>
          </a:prstGeom>
        </p:spPr>
      </p:pic>
      <p:pic>
        <p:nvPicPr>
          <p:cNvPr id="7" name="Afbeelding 6"/>
          <p:cNvPicPr>
            <a:picLocks noChangeAspect="1"/>
          </p:cNvPicPr>
          <p:nvPr/>
        </p:nvPicPr>
        <p:blipFill>
          <a:blip r:embed="rId3" cstate="print"/>
          <a:stretch>
            <a:fillRect/>
          </a:stretch>
        </p:blipFill>
        <p:spPr>
          <a:xfrm>
            <a:off x="6639827" y="1390711"/>
            <a:ext cx="2161905" cy="2723809"/>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57089" y="2154390"/>
            <a:ext cx="6897610" cy="4573415"/>
          </a:xfrm>
          <a:prstGeom prst="rect">
            <a:avLst/>
          </a:prstGeom>
        </p:spPr>
      </p:pic>
      <p:sp>
        <p:nvSpPr>
          <p:cNvPr id="9" name="Tekstvak 8"/>
          <p:cNvSpPr txBox="1"/>
          <p:nvPr/>
        </p:nvSpPr>
        <p:spPr>
          <a:xfrm>
            <a:off x="5449455" y="4451927"/>
            <a:ext cx="2724727" cy="1754326"/>
          </a:xfrm>
          <a:prstGeom prst="rect">
            <a:avLst/>
          </a:prstGeom>
          <a:noFill/>
        </p:spPr>
        <p:txBody>
          <a:bodyPr wrap="square" rtlCol="0">
            <a:spAutoFit/>
          </a:bodyPr>
          <a:lstStyle/>
          <a:p>
            <a:r>
              <a:rPr lang="nl-NL" dirty="0" smtClean="0">
                <a:solidFill>
                  <a:srgbClr val="54B6C3"/>
                </a:solidFill>
                <a:latin typeface="Verdana" panose="020B0604030504040204" pitchFamily="34" charset="0"/>
                <a:ea typeface="Verdana" panose="020B0604030504040204" pitchFamily="34" charset="0"/>
                <a:cs typeface="Verdana" panose="020B0604030504040204" pitchFamily="34" charset="0"/>
              </a:rPr>
              <a:t>CV: </a:t>
            </a:r>
          </a:p>
          <a:p>
            <a:r>
              <a:rPr lang="nl-NL" dirty="0" smtClean="0">
                <a:solidFill>
                  <a:srgbClr val="54B6C3"/>
                </a:solidFill>
                <a:latin typeface="Verdana" panose="020B0604030504040204" pitchFamily="34" charset="0"/>
                <a:ea typeface="Verdana" panose="020B0604030504040204" pitchFamily="34" charset="0"/>
                <a:cs typeface="Verdana" panose="020B0604030504040204" pitchFamily="34" charset="0"/>
              </a:rPr>
              <a:t>Overzicht ‘live’ bekijken en bespreken of vooraf printen en per mail versturen</a:t>
            </a:r>
            <a:endParaRPr lang="nl-NL" dirty="0">
              <a:solidFill>
                <a:srgbClr val="54B6C3"/>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kstvak 9"/>
          <p:cNvSpPr txBox="1"/>
          <p:nvPr/>
        </p:nvSpPr>
        <p:spPr>
          <a:xfrm>
            <a:off x="1257300" y="4114520"/>
            <a:ext cx="2796910" cy="1200329"/>
          </a:xfrm>
          <a:prstGeom prst="rect">
            <a:avLst/>
          </a:prstGeom>
          <a:noFill/>
        </p:spPr>
        <p:txBody>
          <a:bodyPr wrap="square" rtlCol="0">
            <a:spAutoFit/>
          </a:bodyPr>
          <a:lstStyle/>
          <a:p>
            <a:r>
              <a:rPr lang="nl-NL" dirty="0" smtClean="0">
                <a:solidFill>
                  <a:srgbClr val="54B6C3"/>
                </a:solidFill>
                <a:latin typeface="Verdana" panose="020B0604030504040204" pitchFamily="34" charset="0"/>
                <a:ea typeface="Verdana" panose="020B0604030504040204" pitchFamily="34" charset="0"/>
                <a:cs typeface="Verdana" panose="020B0604030504040204" pitchFamily="34" charset="0"/>
              </a:rPr>
              <a:t>Bestanden en documenten toevoegen en ‘live’ opvragen</a:t>
            </a:r>
            <a:endParaRPr lang="nl-NL" dirty="0">
              <a:solidFill>
                <a:srgbClr val="54B6C3"/>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567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3583709" y="397164"/>
            <a:ext cx="6428509" cy="369332"/>
          </a:xfrm>
          <a:prstGeom prst="rect">
            <a:avLst/>
          </a:prstGeom>
          <a:noFill/>
        </p:spPr>
        <p:txBody>
          <a:bodyPr wrap="square" rtlCol="0">
            <a:spAutoFit/>
          </a:bodyPr>
          <a:lstStyle/>
          <a:p>
            <a:r>
              <a:rPr lang="nl-NL" dirty="0" smtClean="0">
                <a:solidFill>
                  <a:srgbClr val="54B6C3"/>
                </a:solidFill>
                <a:latin typeface="Verdana" panose="020B0604030504040204" pitchFamily="34" charset="0"/>
                <a:ea typeface="Verdana" panose="020B0604030504040204" pitchFamily="34" charset="0"/>
                <a:cs typeface="Verdana" panose="020B0604030504040204" pitchFamily="34" charset="0"/>
              </a:rPr>
              <a:t>Overzichtspagina LOB-cv: het daadwerkelijke CV</a:t>
            </a:r>
            <a:endParaRPr lang="nl-NL" dirty="0">
              <a:solidFill>
                <a:srgbClr val="54B6C3"/>
              </a:solidFill>
              <a:latin typeface="Verdana" panose="020B0604030504040204" pitchFamily="34" charset="0"/>
              <a:ea typeface="Verdana" panose="020B0604030504040204" pitchFamily="34" charset="0"/>
              <a:cs typeface="Verdana" panose="020B0604030504040204" pitchFamily="34"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2650" y="1393031"/>
            <a:ext cx="7555232" cy="4722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67009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476</TotalTime>
  <Words>847</Words>
  <Application>Microsoft Office PowerPoint</Application>
  <PresentationFormat>Breedbeeld</PresentationFormat>
  <Paragraphs>134</Paragraphs>
  <Slides>15</Slides>
  <Notes>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15</vt:i4>
      </vt:variant>
    </vt:vector>
  </HeadingPairs>
  <TitlesOfParts>
    <vt:vector size="20" baseType="lpstr">
      <vt:lpstr>Arial</vt:lpstr>
      <vt:lpstr>Calibri</vt:lpstr>
      <vt:lpstr>Verdana</vt:lpstr>
      <vt:lpstr>Wingdings</vt:lpstr>
      <vt:lpstr>Office Theme</vt:lpstr>
      <vt:lpstr> ‘Een goede start in het hbo: het LOB-cv’  </vt:lpstr>
      <vt:lpstr>LOB-cv Achtergrond</vt:lpstr>
      <vt:lpstr>LOB-cv Achtergrond</vt:lpstr>
      <vt:lpstr>LOB-cv Achtergrond</vt:lpstr>
      <vt:lpstr>Opzet LOB-cv</vt:lpstr>
      <vt:lpstr>Opzet LOB-cv</vt:lpstr>
      <vt:lpstr>Ontwikkeling instrument LOB-cv</vt:lpstr>
      <vt:lpstr>Functionaliteiten: voorbeelden</vt:lpstr>
      <vt:lpstr>PowerPoint-presentatie</vt:lpstr>
      <vt:lpstr>Pilot  eerste uitkomsten</vt:lpstr>
      <vt:lpstr>Ambities en resultaten</vt:lpstr>
      <vt:lpstr>Vervolg Uitrol LOB-cv</vt:lpstr>
      <vt:lpstr>Beoogde Procedure LOB-cv</vt:lpstr>
      <vt:lpstr>Implementatie</vt:lpstr>
      <vt:lpstr> Meer informatie LOB-cv Jeany van Beelen jeany.vanbeelen@inholand.nl  michiel.andriessen@ozhw.nl  Projectleider: Henrike Knippenberg   http://aansluiting-voho010.nl/   </vt:lpstr>
    </vt:vector>
  </TitlesOfParts>
  <Company>Hogeschool Rotterdam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Bok, D.</dc:creator>
  <cp:lastModifiedBy>Knippenberg, H.J. (Henrike)</cp:lastModifiedBy>
  <cp:revision>108</cp:revision>
  <dcterms:created xsi:type="dcterms:W3CDTF">2016-04-12T15:17:54Z</dcterms:created>
  <dcterms:modified xsi:type="dcterms:W3CDTF">2017-04-13T13:58:08Z</dcterms:modified>
</cp:coreProperties>
</file>