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296" r:id="rId4"/>
    <p:sldId id="297" r:id="rId5"/>
    <p:sldId id="298" r:id="rId6"/>
    <p:sldId id="294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an, A.M.A." initials="CA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707A"/>
    <a:srgbClr val="54B6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6" autoAdjust="0"/>
    <p:restoredTop sz="94605" autoAdjust="0"/>
  </p:normalViewPr>
  <p:slideViewPr>
    <p:cSldViewPr snapToGrid="0">
      <p:cViewPr>
        <p:scale>
          <a:sx n="118" d="100"/>
          <a:sy n="118" d="100"/>
        </p:scale>
        <p:origin x="-246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" y="0"/>
            <a:ext cx="1219169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52106"/>
            <a:ext cx="9144000" cy="1824993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54B6C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77099"/>
            <a:ext cx="9144000" cy="2580701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54B6C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nl-NL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fld id="{03823644-F9D8-41AD-9952-0C13E99CD8BA}" type="datetimeFigureOut">
              <a:rPr lang="nl-NL" smtClean="0"/>
              <a:pPr/>
              <a:t>9-5-2017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2764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" y="0"/>
            <a:ext cx="1219169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54B6C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26990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" y="0"/>
            <a:ext cx="1219169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8622" y="387160"/>
            <a:ext cx="8335178" cy="538258"/>
          </a:xfrm>
        </p:spPr>
        <p:txBody>
          <a:bodyPr>
            <a:noAutofit/>
          </a:bodyPr>
          <a:lstStyle>
            <a:lvl1pPr>
              <a:defRPr sz="3600" b="0">
                <a:solidFill>
                  <a:srgbClr val="54B6C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6260"/>
            <a:ext cx="10515600" cy="470070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3980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" y="0"/>
            <a:ext cx="12191695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73082"/>
            <a:ext cx="5181600" cy="43513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473082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018622" y="387160"/>
            <a:ext cx="8335178" cy="538258"/>
          </a:xfrm>
        </p:spPr>
        <p:txBody>
          <a:bodyPr>
            <a:noAutofit/>
          </a:bodyPr>
          <a:lstStyle>
            <a:lvl1pPr>
              <a:defRPr sz="3600" b="0">
                <a:solidFill>
                  <a:srgbClr val="54B6C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7044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" y="0"/>
            <a:ext cx="12191695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0805" y="150489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0805" y="2328803"/>
            <a:ext cx="5157787" cy="36845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nl-NL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3217" y="150489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1353" y="2416939"/>
            <a:ext cx="5183188" cy="36845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nl-NL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018622" y="387160"/>
            <a:ext cx="8335178" cy="538258"/>
          </a:xfrm>
        </p:spPr>
        <p:txBody>
          <a:bodyPr>
            <a:noAutofit/>
          </a:bodyPr>
          <a:lstStyle>
            <a:lvl1pPr>
              <a:defRPr sz="3600" b="0">
                <a:solidFill>
                  <a:srgbClr val="54B6C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7245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" y="0"/>
            <a:ext cx="121916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588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3823644-F9D8-41AD-9952-0C13E99CD8BA}" type="datetimeFigureOut">
              <a:rPr lang="nl-NL" smtClean="0"/>
              <a:pPr/>
              <a:t>9-5-2017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06738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2" r:id="rId4"/>
    <p:sldLayoutId id="2147483653" r:id="rId5"/>
    <p:sldLayoutId id="2147483654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54B6C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4B6C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4B6C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4B6C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4B6C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9834" y="932512"/>
            <a:ext cx="10025204" cy="4175197"/>
          </a:xfrm>
        </p:spPr>
        <p:txBody>
          <a:bodyPr>
            <a:normAutofit/>
          </a:bodyPr>
          <a:lstStyle/>
          <a:p>
            <a:r>
              <a:rPr lang="nl-NL" sz="4000" b="1" dirty="0">
                <a:solidFill>
                  <a:srgbClr val="2A707A"/>
                </a:solidFill>
                <a:latin typeface="+mn-lt"/>
              </a:rPr>
              <a:t>Naar meer </a:t>
            </a:r>
            <a:r>
              <a:rPr lang="nl-NL" sz="4000" b="1" dirty="0" smtClean="0">
                <a:solidFill>
                  <a:srgbClr val="2A707A"/>
                </a:solidFill>
                <a:latin typeface="+mn-lt"/>
              </a:rPr>
              <a:t/>
            </a:r>
            <a:br>
              <a:rPr lang="nl-NL" sz="4000" b="1" dirty="0" smtClean="0">
                <a:solidFill>
                  <a:srgbClr val="2A707A"/>
                </a:solidFill>
                <a:latin typeface="+mn-lt"/>
              </a:rPr>
            </a:br>
            <a:r>
              <a:rPr lang="nl-NL" sz="4000" b="1" dirty="0" smtClean="0">
                <a:solidFill>
                  <a:srgbClr val="2A707A"/>
                </a:solidFill>
                <a:latin typeface="+mn-lt"/>
              </a:rPr>
              <a:t>activerend </a:t>
            </a:r>
            <a:r>
              <a:rPr lang="nl-NL" sz="4000" b="1" dirty="0">
                <a:solidFill>
                  <a:srgbClr val="2A707A"/>
                </a:solidFill>
                <a:latin typeface="+mn-lt"/>
              </a:rPr>
              <a:t>onderwijs </a:t>
            </a:r>
            <a:r>
              <a:rPr lang="nl-NL" sz="4000" b="1" dirty="0" smtClean="0">
                <a:solidFill>
                  <a:srgbClr val="2A707A"/>
                </a:solidFill>
                <a:latin typeface="+mn-lt"/>
              </a:rPr>
              <a:t/>
            </a:r>
            <a:br>
              <a:rPr lang="nl-NL" sz="4000" b="1" dirty="0" smtClean="0">
                <a:solidFill>
                  <a:srgbClr val="2A707A"/>
                </a:solidFill>
                <a:latin typeface="+mn-lt"/>
              </a:rPr>
            </a:br>
            <a:r>
              <a:rPr lang="nl-NL" sz="4000" b="1" dirty="0" smtClean="0">
                <a:solidFill>
                  <a:srgbClr val="2A707A"/>
                </a:solidFill>
                <a:latin typeface="+mn-lt"/>
              </a:rPr>
              <a:t>in </a:t>
            </a:r>
            <a:r>
              <a:rPr lang="nl-NL" sz="4000" b="1" dirty="0">
                <a:solidFill>
                  <a:srgbClr val="2A707A"/>
                </a:solidFill>
                <a:latin typeface="+mn-lt"/>
              </a:rPr>
              <a:t>het VO</a:t>
            </a:r>
            <a:r>
              <a:rPr lang="nl-NL" sz="4000" dirty="0" smtClean="0">
                <a:solidFill>
                  <a:srgbClr val="2A707A"/>
                </a:solidFill>
                <a:latin typeface="+mn-lt"/>
              </a:rPr>
              <a:t/>
            </a:r>
            <a:br>
              <a:rPr lang="nl-NL" sz="4000" dirty="0" smtClean="0">
                <a:solidFill>
                  <a:srgbClr val="2A707A"/>
                </a:solidFill>
                <a:latin typeface="+mn-lt"/>
              </a:rPr>
            </a:br>
            <a:r>
              <a:rPr lang="nl-NL" sz="4000" dirty="0" smtClean="0">
                <a:solidFill>
                  <a:srgbClr val="2A707A"/>
                </a:solidFill>
                <a:latin typeface="+mn-lt"/>
              </a:rPr>
              <a:t/>
            </a:r>
            <a:br>
              <a:rPr lang="nl-NL" sz="4000" dirty="0" smtClean="0">
                <a:solidFill>
                  <a:srgbClr val="2A707A"/>
                </a:solidFill>
                <a:latin typeface="+mn-lt"/>
              </a:rPr>
            </a:br>
            <a:r>
              <a:rPr lang="nl-NL" sz="4000" dirty="0" smtClean="0">
                <a:solidFill>
                  <a:srgbClr val="2A707A"/>
                </a:solidFill>
                <a:latin typeface="+mn-lt"/>
              </a:rPr>
              <a:t/>
            </a:r>
            <a:br>
              <a:rPr lang="nl-NL" sz="4000" dirty="0" smtClean="0">
                <a:solidFill>
                  <a:srgbClr val="2A707A"/>
                </a:solidFill>
                <a:latin typeface="+mn-lt"/>
              </a:rPr>
            </a:br>
            <a:r>
              <a:rPr lang="nl-NL" sz="4000" dirty="0" smtClean="0">
                <a:solidFill>
                  <a:srgbClr val="2A707A"/>
                </a:solidFill>
                <a:latin typeface="+mn-lt"/>
              </a:rPr>
              <a:t/>
            </a:r>
            <a:br>
              <a:rPr lang="nl-NL" sz="4000" dirty="0" smtClean="0">
                <a:solidFill>
                  <a:srgbClr val="2A707A"/>
                </a:solidFill>
                <a:latin typeface="+mn-lt"/>
              </a:rPr>
            </a:br>
            <a:endParaRPr lang="nl-NL" sz="2700" b="1" dirty="0">
              <a:solidFill>
                <a:srgbClr val="2A707A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6419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5958" y="1053208"/>
            <a:ext cx="8335178" cy="538258"/>
          </a:xfrm>
        </p:spPr>
        <p:txBody>
          <a:bodyPr/>
          <a:lstStyle/>
          <a:p>
            <a:r>
              <a:rPr lang="nl-NL" b="1" dirty="0" smtClean="0">
                <a:solidFill>
                  <a:srgbClr val="2A707A"/>
                </a:solidFill>
              </a:rPr>
              <a:t>Even voorstellen:</a:t>
            </a:r>
            <a:endParaRPr lang="nl-NL" b="1" dirty="0">
              <a:solidFill>
                <a:srgbClr val="2A707A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86688" y="1826114"/>
            <a:ext cx="9373312" cy="386540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nl-NL" sz="2000" dirty="0" smtClean="0"/>
          </a:p>
          <a:p>
            <a:pPr marL="0" indent="0">
              <a:lnSpc>
                <a:spcPct val="150000"/>
              </a:lnSpc>
              <a:buNone/>
            </a:pPr>
            <a:endParaRPr lang="nl-NL" sz="2000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684" y="2379644"/>
            <a:ext cx="9798019" cy="2402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21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5958" y="1053208"/>
            <a:ext cx="8335178" cy="538258"/>
          </a:xfrm>
        </p:spPr>
        <p:txBody>
          <a:bodyPr/>
          <a:lstStyle/>
          <a:p>
            <a:r>
              <a:rPr lang="nl-NL" b="1" dirty="0" smtClean="0">
                <a:solidFill>
                  <a:srgbClr val="2A707A"/>
                </a:solidFill>
              </a:rPr>
              <a:t>Even voorstellen 2:</a:t>
            </a:r>
            <a:endParaRPr lang="nl-NL" b="1" dirty="0">
              <a:solidFill>
                <a:srgbClr val="2A707A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86688" y="1826114"/>
            <a:ext cx="9373312" cy="386540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nl-NL" sz="2000" dirty="0" smtClean="0"/>
          </a:p>
          <a:p>
            <a:pPr marL="0" indent="0">
              <a:lnSpc>
                <a:spcPct val="150000"/>
              </a:lnSpc>
              <a:buNone/>
            </a:pPr>
            <a:endParaRPr lang="nl-NL" sz="2000" dirty="0"/>
          </a:p>
        </p:txBody>
      </p:sp>
      <p:pic>
        <p:nvPicPr>
          <p:cNvPr id="6" name="il_fi" descr="http://www.scholieren.com/assets/images/weblog07/1200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7190" y="2377955"/>
            <a:ext cx="40481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7778" y="5060528"/>
            <a:ext cx="6986622" cy="126198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9184" y="1833874"/>
            <a:ext cx="6303810" cy="85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25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5958" y="1053208"/>
            <a:ext cx="8335178" cy="538258"/>
          </a:xfrm>
        </p:spPr>
        <p:txBody>
          <a:bodyPr/>
          <a:lstStyle/>
          <a:p>
            <a:r>
              <a:rPr lang="nl-NL" b="1" dirty="0" smtClean="0">
                <a:solidFill>
                  <a:srgbClr val="2A707A"/>
                </a:solidFill>
              </a:rPr>
              <a:t>Even voorstellen 3:</a:t>
            </a:r>
            <a:endParaRPr lang="nl-NL" b="1" dirty="0">
              <a:solidFill>
                <a:srgbClr val="2A707A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86688" y="1826114"/>
            <a:ext cx="9373312" cy="386540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nl-NL" sz="2000" dirty="0" smtClean="0"/>
          </a:p>
          <a:p>
            <a:pPr marL="0" indent="0">
              <a:lnSpc>
                <a:spcPct val="150000"/>
              </a:lnSpc>
              <a:buNone/>
            </a:pPr>
            <a:endParaRPr lang="nl-NL" sz="2000" dirty="0"/>
          </a:p>
        </p:txBody>
      </p:sp>
      <p:sp>
        <p:nvSpPr>
          <p:cNvPr id="8" name="Rechthoek 7"/>
          <p:cNvSpPr/>
          <p:nvPr/>
        </p:nvSpPr>
        <p:spPr>
          <a:xfrm>
            <a:off x="1111206" y="1826114"/>
            <a:ext cx="8724276" cy="470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nl-NL" sz="2000" b="1" dirty="0">
                <a:solidFill>
                  <a:srgbClr val="2A707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Vakken profiel EM in 4 dagen</a:t>
            </a:r>
            <a:endParaRPr lang="nl-NL" sz="1100" dirty="0">
              <a:solidFill>
                <a:srgbClr val="2A707A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nl-NL" sz="2000" b="1" dirty="0">
                <a:solidFill>
                  <a:srgbClr val="2A707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dag Business </a:t>
            </a:r>
            <a:r>
              <a:rPr lang="nl-NL" sz="2000" b="1" dirty="0" err="1">
                <a:solidFill>
                  <a:srgbClr val="2A707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Verkenningsdag</a:t>
            </a:r>
            <a:endParaRPr lang="nl-NL" sz="1100" dirty="0">
              <a:solidFill>
                <a:srgbClr val="2A707A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nl-NL" sz="2000" b="1" dirty="0">
                <a:solidFill>
                  <a:srgbClr val="2A707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Kapstok van 4 HBO Vaardigheden</a:t>
            </a:r>
            <a:endParaRPr lang="nl-NL" sz="1100" dirty="0">
              <a:solidFill>
                <a:srgbClr val="2A707A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>
              <a:lnSpc>
                <a:spcPct val="107000"/>
              </a:lnSpc>
              <a:spcAft>
                <a:spcPts val="0"/>
              </a:spcAft>
            </a:pPr>
            <a:r>
              <a:rPr lang="nl-NL" sz="2000" b="1" dirty="0">
                <a:solidFill>
                  <a:srgbClr val="2A707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Organiseren, samenwerken, reflecteren en presenteren. 3 jaar geleden ingezet.</a:t>
            </a:r>
            <a:endParaRPr lang="nl-NL" sz="1100" dirty="0">
              <a:solidFill>
                <a:srgbClr val="2A707A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nl-NL" sz="2000" b="1" dirty="0">
                <a:solidFill>
                  <a:srgbClr val="2A707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Programma BSV-dagen:</a:t>
            </a:r>
            <a:endParaRPr lang="nl-NL" sz="1100" dirty="0">
              <a:solidFill>
                <a:srgbClr val="2A707A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Verdana" panose="020B0604030504040204" pitchFamily="34" charset="0"/>
              <a:buChar char="-"/>
            </a:pPr>
            <a:r>
              <a:rPr lang="nl-NL" sz="2000" b="1" dirty="0">
                <a:solidFill>
                  <a:srgbClr val="2A707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Bedrijfsbezoeken </a:t>
            </a:r>
            <a:endParaRPr lang="nl-NL" sz="1100" dirty="0">
              <a:solidFill>
                <a:srgbClr val="2A707A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Verdana" panose="020B0604030504040204" pitchFamily="34" charset="0"/>
              <a:buChar char="-"/>
            </a:pPr>
            <a:r>
              <a:rPr lang="nl-NL" sz="2000" b="1" dirty="0">
                <a:solidFill>
                  <a:srgbClr val="2A707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Workshops</a:t>
            </a:r>
            <a:endParaRPr lang="nl-NL" sz="1100" dirty="0">
              <a:solidFill>
                <a:srgbClr val="2A707A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Verdana" panose="020B0604030504040204" pitchFamily="34" charset="0"/>
              <a:buChar char="-"/>
            </a:pPr>
            <a:r>
              <a:rPr lang="nl-NL" sz="2000" b="1" dirty="0">
                <a:solidFill>
                  <a:srgbClr val="2A707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Gastcolleges</a:t>
            </a:r>
            <a:endParaRPr lang="nl-NL" sz="1100" dirty="0">
              <a:solidFill>
                <a:srgbClr val="2A707A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Verdana" panose="020B0604030504040204" pitchFamily="34" charset="0"/>
              <a:buChar char="-"/>
            </a:pPr>
            <a:r>
              <a:rPr lang="nl-NL" sz="2000" b="1" dirty="0">
                <a:solidFill>
                  <a:srgbClr val="2A707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Trainingen (Presenteren/LinkedIn)</a:t>
            </a:r>
            <a:endParaRPr lang="nl-NL" sz="1100" dirty="0">
              <a:solidFill>
                <a:srgbClr val="2A707A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Verdana" panose="020B0604030504040204" pitchFamily="34" charset="0"/>
              <a:buChar char="-"/>
            </a:pPr>
            <a:r>
              <a:rPr lang="nl-NL" sz="2000" b="1" dirty="0">
                <a:solidFill>
                  <a:srgbClr val="2A707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Organiseren van Bijeenkomsten</a:t>
            </a:r>
            <a:endParaRPr lang="nl-NL" sz="1100" dirty="0">
              <a:solidFill>
                <a:srgbClr val="2A707A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Verdana" panose="020B0604030504040204" pitchFamily="34" charset="0"/>
              <a:buChar char="-"/>
            </a:pPr>
            <a:r>
              <a:rPr lang="nl-NL" sz="2000" b="1" dirty="0">
                <a:solidFill>
                  <a:srgbClr val="2A707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Samenwerking met </a:t>
            </a:r>
            <a:r>
              <a:rPr lang="nl-NL" sz="2000" b="1" dirty="0" smtClean="0">
                <a:solidFill>
                  <a:srgbClr val="2A707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Hogescholen (</a:t>
            </a:r>
            <a:r>
              <a:rPr lang="nl-NL" sz="2000" b="1" dirty="0" err="1" smtClean="0">
                <a:solidFill>
                  <a:srgbClr val="2A707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MoZ</a:t>
            </a:r>
            <a:r>
              <a:rPr lang="nl-NL" sz="2000" b="1" dirty="0" smtClean="0">
                <a:solidFill>
                  <a:srgbClr val="2A707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SBRM, Business Studies) </a:t>
            </a:r>
            <a:endParaRPr lang="nl-NL" sz="1100" dirty="0">
              <a:solidFill>
                <a:srgbClr val="2A707A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nl-NL" sz="2000" b="1" dirty="0">
                <a:solidFill>
                  <a:srgbClr val="2A707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Afsluiting in havo 5 met PWS, eigen onderneming </a:t>
            </a:r>
            <a:endParaRPr lang="nl-NL" sz="1100" dirty="0">
              <a:solidFill>
                <a:srgbClr val="2A707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69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5958" y="1053208"/>
            <a:ext cx="8335178" cy="538258"/>
          </a:xfrm>
        </p:spPr>
        <p:txBody>
          <a:bodyPr/>
          <a:lstStyle/>
          <a:p>
            <a:r>
              <a:rPr lang="nl-NL" b="1" dirty="0" smtClean="0">
                <a:solidFill>
                  <a:srgbClr val="2A707A"/>
                </a:solidFill>
              </a:rPr>
              <a:t>Resultaten en knelpunten:</a:t>
            </a:r>
            <a:endParaRPr lang="nl-NL" b="1" dirty="0">
              <a:solidFill>
                <a:srgbClr val="2A707A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86688" y="1826114"/>
            <a:ext cx="9373312" cy="476955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nl-NL" sz="2000" smtClean="0"/>
          </a:p>
          <a:p>
            <a:pPr marL="0" indent="0">
              <a:lnSpc>
                <a:spcPct val="150000"/>
              </a:lnSpc>
              <a:buNone/>
            </a:pPr>
            <a:endParaRPr lang="nl-NL" sz="2000" dirty="0"/>
          </a:p>
        </p:txBody>
      </p:sp>
      <p:sp>
        <p:nvSpPr>
          <p:cNvPr id="2" name="Rechthoek 1"/>
          <p:cNvSpPr/>
          <p:nvPr/>
        </p:nvSpPr>
        <p:spPr>
          <a:xfrm>
            <a:off x="961304" y="1591466"/>
            <a:ext cx="902407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2000" b="1" u="sng" dirty="0">
                <a:solidFill>
                  <a:srgbClr val="2A707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Resultaten</a:t>
            </a:r>
            <a:r>
              <a:rPr lang="nl-NL" sz="2400" b="1" dirty="0">
                <a:solidFill>
                  <a:srgbClr val="2A707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nl-NL" sz="1200" dirty="0">
              <a:solidFill>
                <a:srgbClr val="2A707A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l-NL" sz="2400" b="1" dirty="0">
                <a:solidFill>
                  <a:srgbClr val="2A707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1200" dirty="0">
              <a:solidFill>
                <a:srgbClr val="2A707A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Verdana" panose="020B0604030504040204" pitchFamily="34" charset="0"/>
              <a:buChar char="-"/>
            </a:pPr>
            <a:r>
              <a:rPr lang="nl-NL" b="1" dirty="0">
                <a:solidFill>
                  <a:srgbClr val="2A707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Schooljaar 2015-2016 100% geslaagden</a:t>
            </a:r>
            <a:endParaRPr lang="nl-NL" sz="1200" dirty="0">
              <a:solidFill>
                <a:srgbClr val="2A707A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Verdana" panose="020B0604030504040204" pitchFamily="34" charset="0"/>
              <a:buChar char="-"/>
            </a:pPr>
            <a:r>
              <a:rPr lang="nl-NL" b="1" dirty="0">
                <a:solidFill>
                  <a:srgbClr val="2A707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Betere voorbereiding op HBO, vooral vanwege projectmatig leren werken</a:t>
            </a:r>
            <a:endParaRPr lang="nl-NL" sz="1200" dirty="0">
              <a:solidFill>
                <a:srgbClr val="2A707A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l-NL" b="1" dirty="0">
                <a:solidFill>
                  <a:srgbClr val="2A707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1200" dirty="0">
              <a:solidFill>
                <a:srgbClr val="2A707A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l-NL" b="1" u="sng" dirty="0">
                <a:solidFill>
                  <a:srgbClr val="2A707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Knelpunten</a:t>
            </a:r>
            <a:r>
              <a:rPr lang="nl-NL" b="1" dirty="0">
                <a:solidFill>
                  <a:srgbClr val="2A707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nl-NL" sz="1200" dirty="0">
              <a:solidFill>
                <a:srgbClr val="2A707A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l-NL" b="1" dirty="0">
                <a:solidFill>
                  <a:srgbClr val="2A707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sz="1200" dirty="0">
              <a:solidFill>
                <a:srgbClr val="2A707A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Verdana" panose="020B0604030504040204" pitchFamily="34" charset="0"/>
              <a:buChar char="-"/>
            </a:pPr>
            <a:r>
              <a:rPr lang="nl-NL" b="1" dirty="0">
                <a:solidFill>
                  <a:srgbClr val="2A707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Business School bestaat nu bijna 12 jaar, is nog steeds niet geïntegreerd in het volledige curriculum of </a:t>
            </a:r>
            <a:r>
              <a:rPr lang="nl-NL" b="1" dirty="0" err="1">
                <a:solidFill>
                  <a:srgbClr val="2A707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vice</a:t>
            </a:r>
            <a:r>
              <a:rPr lang="nl-NL" b="1" dirty="0">
                <a:solidFill>
                  <a:srgbClr val="2A707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versa.</a:t>
            </a:r>
            <a:endParaRPr lang="nl-NL" sz="1200" dirty="0">
              <a:solidFill>
                <a:srgbClr val="2A707A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Verdana" panose="020B0604030504040204" pitchFamily="34" charset="0"/>
              <a:buChar char="-"/>
            </a:pPr>
            <a:r>
              <a:rPr lang="nl-NL" b="1" dirty="0">
                <a:solidFill>
                  <a:srgbClr val="2A707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Vakdocenten vinden het lastig activerende / ondernemende lessen in te zetten.</a:t>
            </a:r>
            <a:endParaRPr lang="nl-NL" sz="1200" dirty="0">
              <a:solidFill>
                <a:srgbClr val="2A707A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Verdana" panose="020B0604030504040204" pitchFamily="34" charset="0"/>
              <a:buChar char="-"/>
            </a:pPr>
            <a:r>
              <a:rPr lang="nl-NL" b="1" dirty="0">
                <a:solidFill>
                  <a:srgbClr val="2A707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Vaardigheden worden niet als ondersteunend gezien.</a:t>
            </a:r>
            <a:endParaRPr lang="nl-NL" sz="1200" dirty="0">
              <a:solidFill>
                <a:srgbClr val="2A707A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Verdana" panose="020B0604030504040204" pitchFamily="34" charset="0"/>
              <a:buChar char="-"/>
            </a:pPr>
            <a:r>
              <a:rPr lang="nl-NL" b="1" dirty="0">
                <a:solidFill>
                  <a:srgbClr val="2A707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Management ziet grote waarde BS, maar is vanwege grote rendementsdruk AD niet in staat veranderingen te </a:t>
            </a:r>
            <a:r>
              <a:rPr lang="nl-NL" b="1" dirty="0" smtClean="0">
                <a:solidFill>
                  <a:srgbClr val="2A707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faciliteren</a:t>
            </a:r>
          </a:p>
          <a:p>
            <a:pPr marL="342900" lvl="0" indent="-342900">
              <a:spcAft>
                <a:spcPts val="0"/>
              </a:spcAft>
              <a:buFont typeface="Verdana" panose="020B0604030504040204" pitchFamily="34" charset="0"/>
              <a:buChar char="-"/>
            </a:pPr>
            <a:r>
              <a:rPr lang="nl-NL" b="1" dirty="0" smtClean="0">
                <a:solidFill>
                  <a:srgbClr val="2A707A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Docenten zijn vanuit de lerarenopleidingen niet bekend met het overbrengen van vaardigheden binnen hun eigen vak. Zien dit als extra, niet als ondersteunend.</a:t>
            </a:r>
            <a:endParaRPr lang="nl-NL" dirty="0">
              <a:solidFill>
                <a:srgbClr val="2A707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59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5958" y="1053208"/>
            <a:ext cx="8335178" cy="538258"/>
          </a:xfrm>
        </p:spPr>
        <p:txBody>
          <a:bodyPr/>
          <a:lstStyle/>
          <a:p>
            <a:r>
              <a:rPr lang="nl-NL" b="1" dirty="0" smtClean="0">
                <a:solidFill>
                  <a:srgbClr val="2A707A"/>
                </a:solidFill>
              </a:rPr>
              <a:t>Gesprek in groepen</a:t>
            </a:r>
            <a:endParaRPr lang="nl-NL" b="1" dirty="0">
              <a:solidFill>
                <a:srgbClr val="2A707A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86688" y="1826114"/>
            <a:ext cx="9373312" cy="386540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nl-NL" sz="2000" dirty="0" smtClean="0">
                <a:solidFill>
                  <a:srgbClr val="2A707A"/>
                </a:solidFill>
              </a:rPr>
              <a:t>Wat </a:t>
            </a:r>
            <a:r>
              <a:rPr lang="nl-NL" sz="2000" dirty="0">
                <a:solidFill>
                  <a:srgbClr val="2A707A"/>
                </a:solidFill>
              </a:rPr>
              <a:t>zou er op jouw school moeten gebeuren om meer ruimte </a:t>
            </a:r>
            <a:r>
              <a:rPr lang="nl-NL" sz="2000" dirty="0" smtClean="0">
                <a:solidFill>
                  <a:srgbClr val="2A707A"/>
                </a:solidFill>
              </a:rPr>
              <a:t>te </a:t>
            </a:r>
            <a:r>
              <a:rPr lang="nl-NL" sz="2000" dirty="0">
                <a:solidFill>
                  <a:srgbClr val="2A707A"/>
                </a:solidFill>
              </a:rPr>
              <a:t>creëren voor activerend onderwijs? </a:t>
            </a:r>
            <a:endParaRPr lang="nl-NL" sz="2000" dirty="0" smtClean="0">
              <a:solidFill>
                <a:srgbClr val="2A707A"/>
              </a:solidFill>
            </a:endParaRPr>
          </a:p>
          <a:p>
            <a:pPr lvl="1">
              <a:lnSpc>
                <a:spcPct val="150000"/>
              </a:lnSpc>
            </a:pPr>
            <a:r>
              <a:rPr lang="nl-NL" sz="2000" dirty="0" smtClean="0">
                <a:solidFill>
                  <a:srgbClr val="2A707A"/>
                </a:solidFill>
              </a:rPr>
              <a:t>Welke </a:t>
            </a:r>
            <a:r>
              <a:rPr lang="nl-NL" sz="2000" dirty="0">
                <a:solidFill>
                  <a:srgbClr val="2A707A"/>
                </a:solidFill>
              </a:rPr>
              <a:t>vragen / verwachtingen heb je van het </a:t>
            </a:r>
            <a:r>
              <a:rPr lang="nl-NL" sz="2000" dirty="0" smtClean="0">
                <a:solidFill>
                  <a:srgbClr val="2A707A"/>
                </a:solidFill>
              </a:rPr>
              <a:t>management?</a:t>
            </a:r>
          </a:p>
          <a:p>
            <a:pPr lvl="1">
              <a:lnSpc>
                <a:spcPct val="150000"/>
              </a:lnSpc>
            </a:pPr>
            <a:r>
              <a:rPr lang="nl-NL" sz="2000" dirty="0" smtClean="0">
                <a:solidFill>
                  <a:srgbClr val="2A707A"/>
                </a:solidFill>
              </a:rPr>
              <a:t>Wat </a:t>
            </a:r>
            <a:r>
              <a:rPr lang="nl-NL" sz="2000" dirty="0">
                <a:solidFill>
                  <a:srgbClr val="2A707A"/>
                </a:solidFill>
              </a:rPr>
              <a:t>vraagt dit van het team / de collega’s? </a:t>
            </a:r>
            <a:endParaRPr lang="nl-NL" sz="2000" dirty="0" smtClean="0">
              <a:solidFill>
                <a:srgbClr val="2A707A"/>
              </a:solidFill>
            </a:endParaRPr>
          </a:p>
          <a:p>
            <a:pPr lvl="1">
              <a:lnSpc>
                <a:spcPct val="150000"/>
              </a:lnSpc>
            </a:pPr>
            <a:r>
              <a:rPr lang="nl-NL" sz="2000" dirty="0" smtClean="0">
                <a:solidFill>
                  <a:srgbClr val="2A707A"/>
                </a:solidFill>
              </a:rPr>
              <a:t>Welke </a:t>
            </a:r>
            <a:r>
              <a:rPr lang="nl-NL" sz="2000" dirty="0">
                <a:solidFill>
                  <a:srgbClr val="2A707A"/>
                </a:solidFill>
              </a:rPr>
              <a:t>scholings- / professionaliseringsnoodzaak zie </a:t>
            </a:r>
            <a:r>
              <a:rPr lang="nl-NL" sz="2000" dirty="0" smtClean="0">
                <a:solidFill>
                  <a:srgbClr val="2A707A"/>
                </a:solidFill>
              </a:rPr>
              <a:t>je?</a:t>
            </a:r>
          </a:p>
          <a:p>
            <a:pPr lvl="1">
              <a:lnSpc>
                <a:spcPct val="150000"/>
              </a:lnSpc>
            </a:pPr>
            <a:r>
              <a:rPr lang="nl-NL" sz="2000" dirty="0" smtClean="0">
                <a:solidFill>
                  <a:srgbClr val="2A707A"/>
                </a:solidFill>
              </a:rPr>
              <a:t>Welke </a:t>
            </a:r>
            <a:r>
              <a:rPr lang="nl-NL" sz="2000" dirty="0">
                <a:solidFill>
                  <a:srgbClr val="2A707A"/>
                </a:solidFill>
              </a:rPr>
              <a:t>wijzigingen zijn nodig in teamoverleg, roostering, </a:t>
            </a:r>
            <a:r>
              <a:rPr lang="nl-NL" sz="2000" dirty="0" smtClean="0">
                <a:solidFill>
                  <a:srgbClr val="2A707A"/>
                </a:solidFill>
              </a:rPr>
              <a:t>facilitering?</a:t>
            </a:r>
          </a:p>
          <a:p>
            <a:pPr lvl="1">
              <a:lnSpc>
                <a:spcPct val="150000"/>
              </a:lnSpc>
            </a:pPr>
            <a:r>
              <a:rPr lang="nl-NL" sz="2000" dirty="0" smtClean="0">
                <a:solidFill>
                  <a:srgbClr val="2A707A"/>
                </a:solidFill>
              </a:rPr>
              <a:t>Overig</a:t>
            </a:r>
            <a:r>
              <a:rPr lang="nl-NL" sz="2000" dirty="0">
                <a:solidFill>
                  <a:srgbClr val="2A707A"/>
                </a:solidFill>
              </a:rPr>
              <a:t>? 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79175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1032</TotalTime>
  <Words>140</Words>
  <Application>Microsoft Office PowerPoint</Application>
  <PresentationFormat>Custom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Naar meer  activerend onderwijs  in het VO    </vt:lpstr>
      <vt:lpstr>Even voorstellen:</vt:lpstr>
      <vt:lpstr>Even voorstellen 2:</vt:lpstr>
      <vt:lpstr>Even voorstellen 3:</vt:lpstr>
      <vt:lpstr>Resultaten en knelpunten:</vt:lpstr>
      <vt:lpstr>Gesprek in groepen</vt:lpstr>
    </vt:vector>
  </TitlesOfParts>
  <Company>Hogeschool Rotterdam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Bok, D.</dc:creator>
  <cp:lastModifiedBy>Peter</cp:lastModifiedBy>
  <cp:revision>84</cp:revision>
  <dcterms:created xsi:type="dcterms:W3CDTF">2016-04-12T15:17:54Z</dcterms:created>
  <dcterms:modified xsi:type="dcterms:W3CDTF">2017-05-09T07:48:51Z</dcterms:modified>
</cp:coreProperties>
</file>