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02" r:id="rId4"/>
    <p:sldId id="292" r:id="rId5"/>
    <p:sldId id="299" r:id="rId6"/>
    <p:sldId id="286" r:id="rId7"/>
    <p:sldId id="298" r:id="rId8"/>
    <p:sldId id="30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an, A.M.A." initials="C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07A"/>
    <a:srgbClr val="54B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05" autoAdjust="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2106"/>
            <a:ext cx="9144000" cy="1824993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77099"/>
            <a:ext cx="9144000" cy="2580701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54B6C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fld id="{03823644-F9D8-41AD-9952-0C13E99CD8BA}" type="datetimeFigureOut">
              <a:rPr lang="nl-NL" smtClean="0"/>
              <a:pPr/>
              <a:t>21-11-2017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276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699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6260"/>
            <a:ext cx="10515600" cy="470070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98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73082"/>
            <a:ext cx="51816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73082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704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805" y="150489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0805" y="2328803"/>
            <a:ext cx="5157787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3217" y="150489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1353" y="2416939"/>
            <a:ext cx="5183188" cy="36845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nl-NL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018622" y="387160"/>
            <a:ext cx="8335178" cy="538258"/>
          </a:xfrm>
        </p:spPr>
        <p:txBody>
          <a:bodyPr>
            <a:noAutofit/>
          </a:bodyPr>
          <a:lstStyle>
            <a:lvl1pPr>
              <a:defRPr sz="3600" b="0">
                <a:solidFill>
                  <a:srgbClr val="54B6C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7245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" y="0"/>
            <a:ext cx="121916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88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823644-F9D8-41AD-9952-0C13E99CD8BA}" type="datetimeFigureOut">
              <a:rPr lang="nl-NL" smtClean="0"/>
              <a:pPr/>
              <a:t>21-11-2017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6738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54B6C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54B6C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1038" y="959672"/>
            <a:ext cx="9144000" cy="2408222"/>
          </a:xfrm>
        </p:spPr>
        <p:txBody>
          <a:bodyPr>
            <a:normAutofit/>
          </a:bodyPr>
          <a:lstStyle/>
          <a:p>
            <a:r>
              <a:rPr lang="nl-NL" sz="4800" b="1" dirty="0">
                <a:solidFill>
                  <a:srgbClr val="2A707A"/>
                </a:solidFill>
                <a:latin typeface="+mn-lt"/>
              </a:rPr>
              <a:t>Opstart leernetwerk vaardigheidsontwikkeling</a:t>
            </a:r>
          </a:p>
        </p:txBody>
      </p:sp>
    </p:spTree>
    <p:extLst>
      <p:ext uri="{BB962C8B-B14F-4D97-AF65-F5344CB8AC3E}">
        <p14:creationId xmlns:p14="http://schemas.microsoft.com/office/powerpoint/2010/main" val="156419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5285" y="1067935"/>
            <a:ext cx="9144000" cy="499608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1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3600" b="1" dirty="0" smtClean="0">
                <a:solidFill>
                  <a:srgbClr val="2A707A"/>
                </a:solidFill>
                <a:latin typeface="+mn-lt"/>
              </a:rPr>
            </a:br>
            <a:r>
              <a:rPr lang="nl-NL" sz="3600" b="1" dirty="0" smtClean="0">
                <a:solidFill>
                  <a:srgbClr val="2A707A"/>
                </a:solidFill>
                <a:latin typeface="Calibri" panose="020F0502020204030204"/>
              </a:rPr>
              <a:t>Terugblik 2016-2017:</a:t>
            </a:r>
            <a:endParaRPr lang="nl-NL" sz="3600" b="1" dirty="0">
              <a:solidFill>
                <a:srgbClr val="2A707A"/>
              </a:solidFill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53144" y="1839684"/>
            <a:ext cx="5765763" cy="4354287"/>
          </a:xfrm>
        </p:spPr>
        <p:txBody>
          <a:bodyPr>
            <a:normAutofit/>
          </a:bodyPr>
          <a:lstStyle/>
          <a:p>
            <a:pPr lvl="1" algn="l">
              <a:lnSpc>
                <a:spcPct val="100000"/>
              </a:lnSpc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Werkgroep heeft analyse gemaakt van: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Bestaande indelingen van generieke (hbo)-vaardigheden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Vaardigheden aangemerkt in                 21st century skills en Ons Onderwijs 2032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Gecheckt: wat vinden HBO-docenten?</a:t>
            </a:r>
          </a:p>
          <a:p>
            <a:pPr lvl="1" algn="l">
              <a:lnSpc>
                <a:spcPct val="100000"/>
              </a:lnSpc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Op basis hiervan zijn 7 vaardigheden vastgesteld en geoperationaliseerd</a:t>
            </a:r>
          </a:p>
          <a:p>
            <a:pPr lvl="1" algn="l">
              <a:lnSpc>
                <a:spcPct val="100000"/>
              </a:lnSpc>
            </a:pPr>
            <a:r>
              <a:rPr lang="nl-NL" sz="2200" b="1" dirty="0" smtClean="0">
                <a:solidFill>
                  <a:srgbClr val="2A707A"/>
                </a:solidFill>
                <a:latin typeface="+mn-lt"/>
                <a:sym typeface="Wingdings" panose="05000000000000000000" pitchFamily="2" charset="2"/>
              </a:rPr>
              <a:t> Zie het document op de website</a:t>
            </a:r>
            <a:r>
              <a:rPr lang="nl-NL" sz="2200" b="1" dirty="0" smtClean="0">
                <a:solidFill>
                  <a:srgbClr val="2A707A"/>
                </a:solidFill>
                <a:latin typeface="+mn-lt"/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 smtClean="0">
              <a:solidFill>
                <a:srgbClr val="2A707A"/>
              </a:solidFill>
              <a:latin typeface="+mn-lt"/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6855305" y="1839683"/>
            <a:ext cx="5064551" cy="3984173"/>
          </a:xfrm>
          <a:prstGeom prst="rect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4B6C3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nl-NL" dirty="0" smtClean="0">
              <a:solidFill>
                <a:srgbClr val="2A707A"/>
              </a:solidFill>
              <a:latin typeface="+mn-lt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Taalvaardigheid Nederlands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Taalvaardigheid Engels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Samenwerken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Studie- en informatievaardigheden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Probleemoplosvaardigheden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Digitale vaardigheden</a:t>
            </a:r>
          </a:p>
          <a:p>
            <a:pPr marL="457200" indent="-457200" algn="l">
              <a:buFont typeface="+mj-lt"/>
              <a:buAutoNum type="arabicPeriod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Maatschappelijke vaardigheden</a:t>
            </a:r>
          </a:p>
        </p:txBody>
      </p:sp>
    </p:spTree>
    <p:extLst>
      <p:ext uri="{BB962C8B-B14F-4D97-AF65-F5344CB8AC3E}">
        <p14:creationId xmlns:p14="http://schemas.microsoft.com/office/powerpoint/2010/main" val="58450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5285" y="1067935"/>
            <a:ext cx="9144000" cy="499608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1" dirty="0" smtClean="0">
                <a:solidFill>
                  <a:srgbClr val="2A707A"/>
                </a:solidFill>
                <a:latin typeface="+mn-lt"/>
              </a:rPr>
              <a:t>Hoe hieraan werken?</a:t>
            </a:r>
            <a:endParaRPr lang="nl-NL" sz="3600" b="1" dirty="0">
              <a:solidFill>
                <a:srgbClr val="2A707A"/>
              </a:solidFill>
              <a:latin typeface="+mn-lt"/>
            </a:endParaRPr>
          </a:p>
        </p:txBody>
      </p:sp>
      <p:sp>
        <p:nvSpPr>
          <p:cNvPr id="7" name="Subtitle 4"/>
          <p:cNvSpPr txBox="1">
            <a:spLocks/>
          </p:cNvSpPr>
          <p:nvPr/>
        </p:nvSpPr>
        <p:spPr>
          <a:xfrm>
            <a:off x="925284" y="1685776"/>
            <a:ext cx="10391547" cy="4595281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4B6C3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Actieve rol voor leerlingen: zelf dingen doen!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Activerende werkvormen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Intrinsieke motivatie aanspreken door aan te sluiten op interesses en nieuwsgierigheid van leerlingen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Oefenen en (door)ontwikkelen gedurende hele VO-periode</a:t>
            </a:r>
          </a:p>
          <a:p>
            <a:pPr algn="l"/>
            <a:endParaRPr lang="nl-NL" sz="2400" dirty="0" smtClean="0">
              <a:solidFill>
                <a:srgbClr val="2A707A"/>
              </a:solidFill>
              <a:latin typeface="+mn-lt"/>
            </a:endParaRPr>
          </a:p>
          <a:p>
            <a:pPr algn="l"/>
            <a:r>
              <a:rPr lang="nl-NL" sz="2400" dirty="0" smtClean="0">
                <a:solidFill>
                  <a:srgbClr val="2A707A"/>
                </a:solidFill>
                <a:latin typeface="+mn-lt"/>
              </a:rPr>
              <a:t>Resultaat: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rgbClr val="2A707A"/>
                </a:solidFill>
                <a:latin typeface="+mn-lt"/>
              </a:rPr>
              <a:t>Betere </a:t>
            </a:r>
            <a:r>
              <a:rPr lang="nl-NL" sz="2400" dirty="0">
                <a:solidFill>
                  <a:srgbClr val="2A707A"/>
                </a:solidFill>
                <a:latin typeface="+mn-lt"/>
              </a:rPr>
              <a:t>voorbereiding en aansluiting op </a:t>
            </a:r>
            <a:r>
              <a:rPr lang="nl-NL" sz="2400" b="1" dirty="0">
                <a:solidFill>
                  <a:srgbClr val="2A707A"/>
                </a:solidFill>
                <a:latin typeface="+mn-lt"/>
              </a:rPr>
              <a:t>vervolgopleiding</a:t>
            </a:r>
            <a:r>
              <a:rPr lang="nl-NL" sz="2400" dirty="0">
                <a:solidFill>
                  <a:srgbClr val="2A707A"/>
                </a:solidFill>
                <a:latin typeface="+mn-lt"/>
              </a:rPr>
              <a:t>, maar ook op functioneren in de </a:t>
            </a:r>
            <a:r>
              <a:rPr lang="nl-NL" sz="2400" b="1" dirty="0" smtClean="0">
                <a:solidFill>
                  <a:srgbClr val="2A707A"/>
                </a:solidFill>
                <a:latin typeface="+mn-lt"/>
              </a:rPr>
              <a:t>samenleving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rgbClr val="2A707A"/>
                </a:solidFill>
                <a:latin typeface="+mn-lt"/>
              </a:rPr>
              <a:t>Onderwijs </a:t>
            </a:r>
            <a:r>
              <a:rPr lang="nl-NL" sz="2400" dirty="0">
                <a:solidFill>
                  <a:srgbClr val="2A707A"/>
                </a:solidFill>
                <a:latin typeface="+mn-lt"/>
              </a:rPr>
              <a:t>kan </a:t>
            </a:r>
            <a:r>
              <a:rPr lang="nl-NL" sz="2400" b="1" dirty="0">
                <a:solidFill>
                  <a:srgbClr val="2A707A"/>
                </a:solidFill>
                <a:latin typeface="+mn-lt"/>
              </a:rPr>
              <a:t>leuker, relevanter en uitdagender </a:t>
            </a:r>
            <a:r>
              <a:rPr lang="nl-NL" sz="2400" dirty="0">
                <a:solidFill>
                  <a:srgbClr val="2A707A"/>
                </a:solidFill>
                <a:latin typeface="+mn-lt"/>
              </a:rPr>
              <a:t>worden voor leerlingen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 smtClean="0">
              <a:solidFill>
                <a:srgbClr val="2A707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178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4"/>
          <p:cNvSpPr txBox="1">
            <a:spLocks/>
          </p:cNvSpPr>
          <p:nvPr/>
        </p:nvSpPr>
        <p:spPr>
          <a:xfrm>
            <a:off x="925284" y="2359741"/>
            <a:ext cx="10391547" cy="3921315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54B6C3"/>
              </a:buClr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54B6C3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Geen </a:t>
            </a:r>
            <a:r>
              <a:rPr lang="nl-NL" dirty="0" err="1" smtClean="0">
                <a:solidFill>
                  <a:srgbClr val="2A707A"/>
                </a:solidFill>
                <a:latin typeface="+mn-lt"/>
              </a:rPr>
              <a:t>one</a:t>
            </a:r>
            <a:r>
              <a:rPr lang="nl-NL" dirty="0" smtClean="0">
                <a:solidFill>
                  <a:srgbClr val="2A707A"/>
                </a:solidFill>
                <a:latin typeface="+mn-lt"/>
              </a:rPr>
              <a:t>-</a:t>
            </a:r>
            <a:r>
              <a:rPr lang="nl-NL" dirty="0" err="1" smtClean="0">
                <a:solidFill>
                  <a:srgbClr val="2A707A"/>
                </a:solidFill>
                <a:latin typeface="+mn-lt"/>
              </a:rPr>
              <a:t>size</a:t>
            </a:r>
            <a:r>
              <a:rPr lang="nl-NL" dirty="0" smtClean="0">
                <a:solidFill>
                  <a:srgbClr val="2A707A"/>
                </a:solidFill>
                <a:latin typeface="+mn-lt"/>
              </a:rPr>
              <a:t>-fits-</a:t>
            </a:r>
            <a:r>
              <a:rPr lang="nl-NL" dirty="0" err="1" smtClean="0">
                <a:solidFill>
                  <a:srgbClr val="2A707A"/>
                </a:solidFill>
                <a:latin typeface="+mn-lt"/>
              </a:rPr>
              <a:t>all</a:t>
            </a:r>
            <a:r>
              <a:rPr lang="nl-NL" dirty="0" smtClean="0">
                <a:solidFill>
                  <a:srgbClr val="2A707A"/>
                </a:solidFill>
                <a:latin typeface="+mn-lt"/>
              </a:rPr>
              <a:t> benadering mogelijk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VO-scholen werken hier zelf aan in de eigen organisatie, passend bij de eigen onderwijsvisie, aard van docenten- en studentenpopulatie, in aansluiting op wat al gebeurt aan vaardigheidsontwikkeling, met eigen doelstellingen om een volgende stap te maken, etc.</a:t>
            </a:r>
          </a:p>
          <a:p>
            <a:pPr algn="l"/>
            <a:endParaRPr lang="nl-NL" dirty="0" smtClean="0">
              <a:solidFill>
                <a:srgbClr val="2A707A"/>
              </a:solidFill>
              <a:latin typeface="+mn-lt"/>
            </a:endParaRPr>
          </a:p>
          <a:p>
            <a:pPr algn="l"/>
            <a:r>
              <a:rPr lang="nl-NL" dirty="0" smtClean="0">
                <a:solidFill>
                  <a:srgbClr val="2A707A"/>
                </a:solidFill>
                <a:latin typeface="+mn-lt"/>
              </a:rPr>
              <a:t>Ondersteuning vanuit het project: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Organisatie </a:t>
            </a:r>
            <a:r>
              <a:rPr lang="nl-NL" b="1" dirty="0" smtClean="0">
                <a:solidFill>
                  <a:srgbClr val="2A707A"/>
                </a:solidFill>
                <a:latin typeface="+mn-lt"/>
              </a:rPr>
              <a:t>leernetwerk </a:t>
            </a:r>
            <a:r>
              <a:rPr lang="nl-NL" dirty="0" smtClean="0">
                <a:solidFill>
                  <a:srgbClr val="2A707A"/>
                </a:solidFill>
                <a:latin typeface="+mn-lt"/>
              </a:rPr>
              <a:t>voor scholen die daadwerkelijk met bovengenoemde doelstelling aan de slag zijn of willen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rgbClr val="2A707A"/>
                </a:solidFill>
                <a:latin typeface="+mn-lt"/>
              </a:rPr>
              <a:t>Ontwikkelen van inspiratiebundel met ideeën voor projecten, werkvormen, etc.</a:t>
            </a:r>
          </a:p>
        </p:txBody>
      </p:sp>
      <p:sp>
        <p:nvSpPr>
          <p:cNvPr id="6" name="Title 3"/>
          <p:cNvSpPr>
            <a:spLocks noGrp="1"/>
          </p:cNvSpPr>
          <p:nvPr>
            <p:ph type="ctrTitle"/>
          </p:nvPr>
        </p:nvSpPr>
        <p:spPr>
          <a:xfrm>
            <a:off x="925283" y="1002891"/>
            <a:ext cx="10696445" cy="1036601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1" dirty="0" smtClean="0">
                <a:solidFill>
                  <a:srgbClr val="2A707A"/>
                </a:solidFill>
                <a:latin typeface="+mn-lt"/>
              </a:rPr>
              <a:t/>
            </a:r>
            <a:br>
              <a:rPr lang="nl-NL" sz="3600" b="1" dirty="0" smtClean="0">
                <a:solidFill>
                  <a:srgbClr val="2A707A"/>
                </a:solidFill>
                <a:latin typeface="+mn-lt"/>
              </a:rPr>
            </a:br>
            <a:r>
              <a:rPr lang="nl-NL" sz="3600" b="1" dirty="0" smtClean="0">
                <a:solidFill>
                  <a:srgbClr val="2A707A"/>
                </a:solidFill>
                <a:latin typeface="Calibri" panose="020F0502020204030204"/>
              </a:rPr>
              <a:t>Doelstelling vanaf 2017: Naar implementatie! </a:t>
            </a:r>
            <a:br>
              <a:rPr lang="nl-NL" sz="3600" b="1" dirty="0" smtClean="0">
                <a:solidFill>
                  <a:srgbClr val="2A707A"/>
                </a:solidFill>
                <a:latin typeface="Calibri" panose="020F0502020204030204"/>
              </a:rPr>
            </a:br>
            <a:r>
              <a:rPr lang="nl-NL" sz="3600" b="1" dirty="0" smtClean="0">
                <a:solidFill>
                  <a:srgbClr val="2A707A"/>
                </a:solidFill>
                <a:latin typeface="Calibri" panose="020F0502020204030204"/>
              </a:rPr>
              <a:t>Meer aandacht voor vaardigheidsontwikkeling in het VO</a:t>
            </a:r>
            <a:endParaRPr lang="nl-NL" sz="3600" b="1" dirty="0">
              <a:solidFill>
                <a:srgbClr val="2A707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424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5285" y="1067935"/>
            <a:ext cx="9144000" cy="499608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1" dirty="0" smtClean="0">
                <a:solidFill>
                  <a:srgbClr val="2A707A"/>
                </a:solidFill>
                <a:latin typeface="+mn-lt"/>
              </a:rPr>
              <a:t>Vandaag: start leernetwerk</a:t>
            </a:r>
            <a:endParaRPr lang="nl-NL" sz="3600" b="1" dirty="0">
              <a:solidFill>
                <a:srgbClr val="2A707A"/>
              </a:solidFill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53144" y="1839684"/>
            <a:ext cx="10817597" cy="4354287"/>
          </a:xfrm>
        </p:spPr>
        <p:txBody>
          <a:bodyPr>
            <a:normAutofit/>
          </a:bodyPr>
          <a:lstStyle/>
          <a:p>
            <a:pPr lvl="1" algn="l">
              <a:lnSpc>
                <a:spcPct val="100000"/>
              </a:lnSpc>
            </a:pPr>
            <a:r>
              <a:rPr lang="nl-NL" sz="3200" b="1" dirty="0" smtClean="0">
                <a:solidFill>
                  <a:srgbClr val="2A707A"/>
                </a:solidFill>
                <a:latin typeface="+mn-lt"/>
              </a:rPr>
              <a:t>Wat is een leernetwerk? 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Een groep professionals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 Met gemeenschappelijke leerdoelen / gedeelde interesse</a:t>
            </a:r>
            <a:endParaRPr lang="nl-NL" sz="2200" dirty="0">
              <a:solidFill>
                <a:srgbClr val="2A707A"/>
              </a:solidFill>
              <a:latin typeface="+mn-lt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 die met en van elkaar leert, samen op zoek gaat en zich ontwikkelt 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l</a:t>
            </a: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eidend tot nieuwe inzichten, oplossingen of toepassingen voor de dagelijkse onderwijspraktijk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Einddoel </a:t>
            </a:r>
            <a:r>
              <a:rPr lang="nl-NL" sz="2200" dirty="0">
                <a:solidFill>
                  <a:srgbClr val="2A707A"/>
                </a:solidFill>
                <a:latin typeface="+mn-lt"/>
              </a:rPr>
              <a:t>staat niet vooraf vast, maar vormt zich gedurende de tijd</a:t>
            </a:r>
          </a:p>
          <a:p>
            <a:pPr lvl="1" algn="l">
              <a:lnSpc>
                <a:spcPct val="100000"/>
              </a:lnSpc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 smtClean="0">
              <a:solidFill>
                <a:srgbClr val="2A707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27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5285" y="1067935"/>
            <a:ext cx="9144000" cy="499608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1" dirty="0" smtClean="0">
                <a:solidFill>
                  <a:srgbClr val="2A707A"/>
                </a:solidFill>
                <a:latin typeface="+mn-lt"/>
              </a:rPr>
              <a:t>Randvoorwaarden: </a:t>
            </a:r>
            <a:endParaRPr lang="nl-NL" sz="3600" b="1" dirty="0">
              <a:solidFill>
                <a:srgbClr val="2A707A"/>
              </a:solidFill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53144" y="1839684"/>
            <a:ext cx="10817597" cy="4354287"/>
          </a:xfrm>
        </p:spPr>
        <p:txBody>
          <a:bodyPr>
            <a:normAutofit/>
          </a:bodyPr>
          <a:lstStyle/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 Een </a:t>
            </a: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vaste groep </a:t>
            </a:r>
            <a:r>
              <a:rPr lang="nl-NL" sz="2200" dirty="0">
                <a:solidFill>
                  <a:srgbClr val="2A707A"/>
                </a:solidFill>
                <a:latin typeface="+mn-lt"/>
              </a:rPr>
              <a:t>enthousiaste </a:t>
            </a: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deelnemers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 </a:t>
            </a: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Die elkaar met vaste regelmaat ontmoet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 Voor iedereen wordt gewerkt aan een of meerdere aansprekende / waardevolle   </a:t>
            </a:r>
          </a:p>
          <a:p>
            <a:pPr lvl="1" algn="l">
              <a:lnSpc>
                <a:spcPct val="100000"/>
              </a:lnSpc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 </a:t>
            </a: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      vraagstukken</a:t>
            </a:r>
            <a:endParaRPr lang="nl-NL" sz="2200" dirty="0">
              <a:solidFill>
                <a:srgbClr val="2A707A"/>
              </a:solidFill>
              <a:latin typeface="+mn-lt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 Iedereen draagt bij en is mede verantwoordelijk</a:t>
            </a:r>
            <a:endParaRPr lang="nl-NL" sz="2200" dirty="0">
              <a:solidFill>
                <a:srgbClr val="2A707A"/>
              </a:solidFill>
              <a:latin typeface="+mn-lt"/>
            </a:endParaRP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 Iedereen investeert ruimte </a:t>
            </a:r>
            <a:r>
              <a:rPr lang="nl-NL" sz="2200" dirty="0">
                <a:solidFill>
                  <a:srgbClr val="2A707A"/>
                </a:solidFill>
                <a:latin typeface="+mn-lt"/>
              </a:rPr>
              <a:t>en </a:t>
            </a: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tijd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 </a:t>
            </a: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Er is ruimte, motivatie en gelegenheid tot experimenteren (in de eigen schoolcontext)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 Er is een kleine groep ‘netwerktrekkers’</a:t>
            </a:r>
            <a:endParaRPr lang="nl-NL" sz="2200" dirty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 smtClean="0">
              <a:solidFill>
                <a:srgbClr val="2A707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54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5285" y="1067935"/>
            <a:ext cx="9144000" cy="499608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1" dirty="0" smtClean="0">
                <a:solidFill>
                  <a:srgbClr val="2A707A"/>
                </a:solidFill>
                <a:latin typeface="+mn-lt"/>
              </a:rPr>
              <a:t>Gemeenschappelijke doelen / interesses bepalen:</a:t>
            </a:r>
            <a:endParaRPr lang="nl-NL" sz="3600" b="1" dirty="0">
              <a:solidFill>
                <a:srgbClr val="2A707A"/>
              </a:solidFill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4542" y="1654627"/>
            <a:ext cx="11549743" cy="4844145"/>
          </a:xfrm>
        </p:spPr>
        <p:txBody>
          <a:bodyPr>
            <a:normAutofit/>
          </a:bodyPr>
          <a:lstStyle/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1.	Wat zou jij / jouw school het komende jaar willen bereiken m.b.t. vaardigheidsontwikkeling? </a:t>
            </a:r>
          </a:p>
          <a:p>
            <a:pPr lvl="1" algn="l">
              <a:lnSpc>
                <a:spcPct val="100000"/>
              </a:lnSpc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2.	In hoeverre ben je hier al mee begonnen?</a:t>
            </a:r>
          </a:p>
          <a:p>
            <a:pPr marL="914400" lvl="1" indent="-457200" algn="l">
              <a:lnSpc>
                <a:spcPct val="100000"/>
              </a:lnSpc>
              <a:buAutoNum type="arabicPeriod" startAt="3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Wat </a:t>
            </a:r>
            <a:r>
              <a:rPr lang="nl-NL" sz="2200" dirty="0">
                <a:solidFill>
                  <a:srgbClr val="2A707A"/>
                </a:solidFill>
                <a:latin typeface="+mn-lt"/>
              </a:rPr>
              <a:t>vind je lastig / waar loop je tegenaan? </a:t>
            </a: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marL="914400" lvl="1" indent="-457200" algn="l">
              <a:lnSpc>
                <a:spcPct val="100000"/>
              </a:lnSpc>
              <a:buAutoNum type="arabicPeriod" startAt="3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Met welke leervraag / thema zou je in dit netwerk aan de slag willen?</a:t>
            </a:r>
          </a:p>
          <a:p>
            <a:pPr lvl="1" algn="l">
              <a:lnSpc>
                <a:spcPct val="100000"/>
              </a:lnSpc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 </a:t>
            </a:r>
            <a:endParaRPr lang="nl-NL" sz="2200" dirty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endParaRPr lang="nl-NL" sz="2200" dirty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 smtClean="0">
              <a:solidFill>
                <a:srgbClr val="2A707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331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25285" y="1067935"/>
            <a:ext cx="10460470" cy="499608"/>
          </a:xfrm>
        </p:spPr>
        <p:txBody>
          <a:bodyPr>
            <a:normAutofit fontScale="90000"/>
          </a:bodyPr>
          <a:lstStyle/>
          <a:p>
            <a:pPr algn="l"/>
            <a:r>
              <a:rPr lang="nl-NL" sz="3600" b="1" dirty="0" smtClean="0">
                <a:solidFill>
                  <a:srgbClr val="2A707A"/>
                </a:solidFill>
                <a:latin typeface="+mn-lt"/>
              </a:rPr>
              <a:t>Organisatorische vragen om met elkaar te beantwoorden:</a:t>
            </a:r>
            <a:endParaRPr lang="nl-NL" sz="3600" b="1" dirty="0">
              <a:solidFill>
                <a:srgbClr val="2A707A"/>
              </a:solidFill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24542" y="1654627"/>
            <a:ext cx="11549743" cy="4844145"/>
          </a:xfrm>
        </p:spPr>
        <p:txBody>
          <a:bodyPr>
            <a:normAutofit/>
          </a:bodyPr>
          <a:lstStyle/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marL="914400" lvl="1" indent="-457200" algn="l">
              <a:lnSpc>
                <a:spcPct val="100000"/>
              </a:lnSpc>
              <a:buAutoNum type="arabicPeriod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Op basis van deze bijeenkomst: Doe jij / jouw school mee met het leernetwerk?</a:t>
            </a:r>
          </a:p>
          <a:p>
            <a:pPr marL="914400" lvl="1" indent="-457200" algn="l">
              <a:lnSpc>
                <a:spcPct val="100000"/>
              </a:lnSpc>
              <a:buAutoNum type="arabicPeriod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Wat is een goede frequentie voor de bijeenkomsten? </a:t>
            </a:r>
          </a:p>
          <a:p>
            <a:pPr marL="914400" lvl="1" indent="-457200" algn="l">
              <a:lnSpc>
                <a:spcPct val="100000"/>
              </a:lnSpc>
              <a:buAutoNum type="arabicPeriod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Vaste locatie / tijdstip? </a:t>
            </a:r>
          </a:p>
          <a:p>
            <a:pPr marL="914400" lvl="1" indent="-457200" algn="l">
              <a:lnSpc>
                <a:spcPct val="100000"/>
              </a:lnSpc>
              <a:buAutoNum type="arabicPeriod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Wat zijn jullie wensen / ideeën t.a.v. de invulling van de bijeenkomsten?</a:t>
            </a:r>
          </a:p>
          <a:p>
            <a:pPr marL="914400" lvl="1" indent="-457200" algn="l">
              <a:lnSpc>
                <a:spcPct val="100000"/>
              </a:lnSpc>
              <a:buFont typeface="Arial" panose="020B0604020202020204" pitchFamily="34" charset="0"/>
              <a:buAutoNum type="arabicPeriod"/>
            </a:pPr>
            <a:r>
              <a:rPr lang="nl-NL" sz="2200" dirty="0">
                <a:solidFill>
                  <a:srgbClr val="2A707A"/>
                </a:solidFill>
                <a:latin typeface="+mn-lt"/>
              </a:rPr>
              <a:t>Hoe verhouden </a:t>
            </a: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de netwerkbijeenkomsten zich </a:t>
            </a:r>
            <a:r>
              <a:rPr lang="nl-NL" sz="2200" dirty="0">
                <a:solidFill>
                  <a:srgbClr val="2A707A"/>
                </a:solidFill>
                <a:latin typeface="+mn-lt"/>
              </a:rPr>
              <a:t>tot de werkconferenties?</a:t>
            </a:r>
          </a:p>
          <a:p>
            <a:pPr marL="914400" lvl="1" indent="-457200" algn="l">
              <a:lnSpc>
                <a:spcPct val="100000"/>
              </a:lnSpc>
              <a:buAutoNum type="arabicPeriod"/>
            </a:pPr>
            <a:r>
              <a:rPr lang="nl-NL" sz="2200" dirty="0" smtClean="0">
                <a:solidFill>
                  <a:srgbClr val="2A707A"/>
                </a:solidFill>
                <a:latin typeface="+mn-lt"/>
              </a:rPr>
              <a:t>Wie wil ‘netwerktrekker’ zijn?</a:t>
            </a:r>
            <a:endParaRPr lang="nl-NL" sz="2200" dirty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endParaRPr lang="nl-NL" sz="2200" dirty="0">
              <a:solidFill>
                <a:srgbClr val="2A707A"/>
              </a:solidFill>
              <a:latin typeface="+mn-lt"/>
            </a:endParaRPr>
          </a:p>
          <a:p>
            <a:pPr lvl="1" algn="l">
              <a:lnSpc>
                <a:spcPct val="100000"/>
              </a:lnSpc>
            </a:pPr>
            <a:endParaRPr lang="nl-NL" sz="2200" dirty="0" smtClean="0">
              <a:solidFill>
                <a:srgbClr val="2A707A"/>
              </a:solidFill>
              <a:latin typeface="+mn-lt"/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 smtClean="0">
              <a:solidFill>
                <a:srgbClr val="2A707A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02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</TotalTime>
  <Words>404</Words>
  <Application>Microsoft Office PowerPoint</Application>
  <PresentationFormat>Breedbeeld</PresentationFormat>
  <Paragraphs>68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Opstart leernetwerk vaardigheidsontwikkeling</vt:lpstr>
      <vt:lpstr> Terugblik 2016-2017:</vt:lpstr>
      <vt:lpstr>Hoe hieraan werken?</vt:lpstr>
      <vt:lpstr> Doelstelling vanaf 2017: Naar implementatie!  Meer aandacht voor vaardigheidsontwikkeling in het VO</vt:lpstr>
      <vt:lpstr>Vandaag: start leernetwerk</vt:lpstr>
      <vt:lpstr>Randvoorwaarden: </vt:lpstr>
      <vt:lpstr>Gemeenschappelijke doelen / interesses bepalen:</vt:lpstr>
      <vt:lpstr>Organisatorische vragen om met elkaar te beantwoorden:</vt:lpstr>
    </vt:vector>
  </TitlesOfParts>
  <Company>Hogeschool Rotterdam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Bok, D.</dc:creator>
  <cp:lastModifiedBy>Stibbe, H. (Hilke)</cp:lastModifiedBy>
  <cp:revision>88</cp:revision>
  <dcterms:created xsi:type="dcterms:W3CDTF">2016-04-12T15:17:54Z</dcterms:created>
  <dcterms:modified xsi:type="dcterms:W3CDTF">2017-11-21T08:01:18Z</dcterms:modified>
</cp:coreProperties>
</file>