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669088" cy="9872663"/>
  <p:embeddedFontLst>
    <p:embeddedFont>
      <p:font typeface="Questrial"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44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9" y="4689515"/>
            <a:ext cx="5335270" cy="4442698"/>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korte introductie deelnemers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0082d71ec_0_37: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0082d71ec_0_37: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a:t>In het algemeen worden de volgende punten vaak genoemd: formulering en begrijpend lezen, zowel bij (langere) teksten als (toets)vragen. Herkenbaar?</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0082d71ec_0_46: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0082d71ec_0_46: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a:t>113 docenten hebben de vragenlijst ingevuld. Minst vaak genoemd zijn: spelling (27%), grammatica (24%) en woordenboekgebruik (18%).</a:t>
            </a: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0082d71ec_0_54: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0082d71ec_0_54: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a:t>Veelgenoemd voorbeeld bij het voorgaande. “Een voorbeeld is dat een keer naar het verband gevraagd werd tussen twee zaken. Een leerling kende het woord 'verband' alleen als de omwikkeling van textiel bij bijvoorbeeld een gewonde arm.” Herkenbaar?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0082d71ec_0_62: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0082d71ec_0_62: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a:t>Minst vaak genoemd zijn: leerlingen meer tijd geven voor taalproductie en interactie (26%) en zorg dragen voor eigen taalaanbod: eigen taalaanbod verrijken en afstemmen op leerlingen (26%). </a:t>
            </a:r>
            <a:r>
              <a:rPr lang="nl">
                <a:solidFill>
                  <a:schemeClr val="dk1"/>
                </a:solidFill>
              </a:rPr>
              <a:t>Deelnemers eerst laten raden wat zij denken dat docenten aangeven nodig te hebben om met de genoemde interventies aan de slag te kunnen gaan (woordweb van maken?).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0082d71ec_0_78: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0082d71ec_0_78: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a:t>Punten kort verduidelijken en aangeven dat er nu een aantal werkvormen volgen die aan (een deel van) deze punten tegemoetkomen.</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fed60e0a9_0_44: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fed60e0a9_0_44: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Voorbeelden van verschillende werkvormen toelichten en vragen om reactie publiek</a:t>
            </a:r>
            <a:endParaRPr/>
          </a:p>
          <a:p>
            <a:pPr marL="457200" lvl="0" indent="-298450" algn="l" rtl="0">
              <a:spcBef>
                <a:spcPts val="0"/>
              </a:spcBef>
              <a:spcAft>
                <a:spcPts val="0"/>
              </a:spcAft>
              <a:buSzPts val="1100"/>
              <a:buChar char="-"/>
            </a:pPr>
            <a:r>
              <a:rPr lang="nl"/>
              <a:t>welke werkvorm zou je direct toe kunnen passen in je les?</a:t>
            </a:r>
            <a:endParaRPr/>
          </a:p>
          <a:p>
            <a:pPr marL="457200" lvl="0" indent="-298450" algn="l" rtl="0">
              <a:spcBef>
                <a:spcPts val="0"/>
              </a:spcBef>
              <a:spcAft>
                <a:spcPts val="0"/>
              </a:spcAft>
              <a:buSzPts val="1100"/>
              <a:buChar char="-"/>
            </a:pPr>
            <a:r>
              <a:rPr lang="nl"/>
              <a:t>waarom wel/niet? wat heb je hiervoor nodig?</a:t>
            </a:r>
            <a:endParaRPr/>
          </a:p>
          <a:p>
            <a:pPr marL="457200" lvl="0" indent="-298450" algn="l" rtl="0">
              <a:spcBef>
                <a:spcPts val="0"/>
              </a:spcBef>
              <a:spcAft>
                <a:spcPts val="0"/>
              </a:spcAft>
              <a:buSzPts val="1100"/>
              <a:buChar char="-"/>
            </a:pPr>
            <a:r>
              <a:rPr lang="nl"/>
              <a:t>ben je bekend met de leesstrategieën die leerlingen aanleren bij het schoolvak Nederlands?</a:t>
            </a:r>
            <a:endParaRPr/>
          </a:p>
          <a:p>
            <a:pPr marL="45720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fed60e0a9_0_50: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fed60e0a9_0_50: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a:t>Uiteindelijk willen we in juni antwoord geven op de vraag: hoe krijg je TOL de school in? Daarvoor hebben we eerst een behoefte-/bewustwordingsonderzoek gedaan. De aankomende maanden gaan we dan verder met implementatie/uitvoering en reflectie daarop (inclusief leeuwen en beren).</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fed60e0a9_0_68: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fed60e0a9_0_68: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ff7976694_0_268: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ff7976694_0_268: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wie zijn deelnemers? introductie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fed60e0a9_0_2: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fed60e0a9_0_2: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Werkvorm om rijkere, zinvolle context te maken: </a:t>
            </a:r>
            <a:endParaRPr/>
          </a:p>
          <a:p>
            <a:pPr marL="0" lvl="0" indent="0" algn="l" rtl="0">
              <a:spcBef>
                <a:spcPts val="0"/>
              </a:spcBef>
              <a:spcAft>
                <a:spcPts val="0"/>
              </a:spcAft>
              <a:buNone/>
            </a:pPr>
            <a:r>
              <a:rPr lang="nl"/>
              <a:t>activeren van alledaagse en vakspecifieke voorkennis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fed60e0a9_0_8: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fed60e0a9_0_8: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Drie heel verschillende leerlingen, die alle drie baat kunnen hebben bij TOL.</a:t>
            </a:r>
            <a:endParaRPr/>
          </a:p>
          <a:p>
            <a:pPr marL="457200" lvl="0" indent="-298450" algn="l" rtl="0">
              <a:spcBef>
                <a:spcPts val="0"/>
              </a:spcBef>
              <a:spcAft>
                <a:spcPts val="0"/>
              </a:spcAft>
              <a:buSzPts val="1100"/>
              <a:buChar char="●"/>
            </a:pPr>
            <a:r>
              <a:rPr lang="nl"/>
              <a:t>Lubna: heeft een grote taalachterstand bij haar klasgenoten, maar zou het niveau qua intelligentie makkelijk aan moeten kunnen. Veel van de lesstof gaat echter aan haar voorbij omdat het tempo te hoog ligt, of doordat ze woordbetekenissen niet kent. </a:t>
            </a:r>
            <a:endParaRPr/>
          </a:p>
          <a:p>
            <a:pPr marL="457200" lvl="0" indent="-298450" algn="l" rtl="0">
              <a:spcBef>
                <a:spcPts val="0"/>
              </a:spcBef>
              <a:spcAft>
                <a:spcPts val="0"/>
              </a:spcAft>
              <a:buSzPts val="1100"/>
              <a:buChar char="●"/>
            </a:pPr>
            <a:r>
              <a:rPr lang="nl"/>
              <a:t>Mike: heeft een gemiddelde taalvaardigheid voor een havo 5-leerling. Hij redt zich in de meeste lessen prima, maar moet volgend jaar naar het hbo en is (nog) niet gewend om academische artikelen te lezen, of om onderzoeksverslagen te schrijven. Het schrijven van een profielwerkstuk was daardoor een ingewikkeld proces voor hem.</a:t>
            </a:r>
            <a:endParaRPr/>
          </a:p>
          <a:p>
            <a:pPr marL="457200" lvl="0" indent="-298450" algn="l" rtl="0">
              <a:spcBef>
                <a:spcPts val="0"/>
              </a:spcBef>
              <a:spcAft>
                <a:spcPts val="0"/>
              </a:spcAft>
              <a:buSzPts val="1100"/>
              <a:buChar char="●"/>
            </a:pPr>
            <a:r>
              <a:rPr lang="nl"/>
              <a:t>Tim: Uit de toetsen van het leerlingvolgsysteem blijkt dat Tim moeite heeft met leesvaardigheid en een kleine woordenschat heeft. Daardoor loopt hij in verschillende vakken tegen drempels aan, bijvoorbeeld bij geschiedenis heeft hij moeite om de juiste informatie te vinden in een bron en vervolgens een correct antwoord te formuleren.</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fed60e0a9_0_26: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fed60e0a9_0_26: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DAT/CAT: Kwadrant van Cummins</a:t>
            </a:r>
            <a:endParaRPr/>
          </a:p>
          <a:p>
            <a:pPr marL="0" lvl="0" indent="0" algn="l" rtl="0">
              <a:lnSpc>
                <a:spcPct val="115000"/>
              </a:lnSpc>
              <a:spcBef>
                <a:spcPts val="0"/>
              </a:spcBef>
              <a:spcAft>
                <a:spcPts val="0"/>
              </a:spcAft>
              <a:buClr>
                <a:schemeClr val="dk1"/>
              </a:buClr>
              <a:buSzPts val="1100"/>
              <a:buFont typeface="Arial"/>
              <a:buNone/>
            </a:pPr>
            <a:r>
              <a:rPr lang="nl" sz="1000">
                <a:solidFill>
                  <a:srgbClr val="666666"/>
                </a:solidFill>
                <a:latin typeface="Questrial"/>
                <a:ea typeface="Questrial"/>
                <a:cs typeface="Questrial"/>
                <a:sym typeface="Questrial"/>
              </a:rPr>
              <a:t>Vraag (voorkennis):</a:t>
            </a:r>
            <a:endParaRPr sz="1000">
              <a:solidFill>
                <a:srgbClr val="666666"/>
              </a:solidFill>
              <a:latin typeface="Questrial"/>
              <a:ea typeface="Questrial"/>
              <a:cs typeface="Questrial"/>
              <a:sym typeface="Questrial"/>
            </a:endParaRPr>
          </a:p>
          <a:p>
            <a:pPr marL="457200" lvl="0" indent="-292100" algn="l" rtl="0">
              <a:lnSpc>
                <a:spcPct val="115000"/>
              </a:lnSpc>
              <a:spcBef>
                <a:spcPts val="0"/>
              </a:spcBef>
              <a:spcAft>
                <a:spcPts val="0"/>
              </a:spcAft>
              <a:buClr>
                <a:srgbClr val="666666"/>
              </a:buClr>
              <a:buSzPts val="1000"/>
              <a:buFont typeface="Questrial"/>
              <a:buAutoNum type="arabicPeriod"/>
            </a:pPr>
            <a:r>
              <a:rPr lang="nl" sz="1000">
                <a:solidFill>
                  <a:srgbClr val="666666"/>
                </a:solidFill>
                <a:latin typeface="Questrial"/>
                <a:ea typeface="Questrial"/>
                <a:cs typeface="Questrial"/>
                <a:sym typeface="Questrial"/>
              </a:rPr>
              <a:t>Kun je enkele verschillen bedenken tussen </a:t>
            </a:r>
            <a:r>
              <a:rPr lang="nl" sz="1000" i="1">
                <a:solidFill>
                  <a:srgbClr val="666666"/>
                </a:solidFill>
                <a:latin typeface="Questrial"/>
                <a:ea typeface="Questrial"/>
                <a:cs typeface="Questrial"/>
                <a:sym typeface="Questrial"/>
              </a:rPr>
              <a:t>Dagelijkse Algemene Taalvaardigheid </a:t>
            </a:r>
            <a:r>
              <a:rPr lang="nl" sz="1000">
                <a:solidFill>
                  <a:srgbClr val="666666"/>
                </a:solidFill>
                <a:latin typeface="Questrial"/>
                <a:ea typeface="Questrial"/>
                <a:cs typeface="Questrial"/>
                <a:sym typeface="Questrial"/>
              </a:rPr>
              <a:t>en </a:t>
            </a:r>
            <a:r>
              <a:rPr lang="nl" sz="1000" i="1">
                <a:solidFill>
                  <a:srgbClr val="666666"/>
                </a:solidFill>
                <a:latin typeface="Questrial"/>
                <a:ea typeface="Questrial"/>
                <a:cs typeface="Questrial"/>
                <a:sym typeface="Questrial"/>
              </a:rPr>
              <a:t>Cognitief Academische Taalvaardigheid</a:t>
            </a:r>
            <a:r>
              <a:rPr lang="nl" sz="1000">
                <a:solidFill>
                  <a:srgbClr val="666666"/>
                </a:solidFill>
                <a:latin typeface="Questrial"/>
                <a:ea typeface="Questrial"/>
                <a:cs typeface="Questrial"/>
                <a:sym typeface="Questrial"/>
              </a:rPr>
              <a:t>?</a:t>
            </a:r>
            <a:endParaRPr sz="1000">
              <a:solidFill>
                <a:srgbClr val="666666"/>
              </a:solidFill>
              <a:latin typeface="Questrial"/>
              <a:ea typeface="Questrial"/>
              <a:cs typeface="Questrial"/>
              <a:sym typeface="Questrial"/>
            </a:endParaRPr>
          </a:p>
          <a:p>
            <a:pPr marL="457200" lvl="0" indent="-292100" algn="l" rtl="0">
              <a:lnSpc>
                <a:spcPct val="115000"/>
              </a:lnSpc>
              <a:spcBef>
                <a:spcPts val="0"/>
              </a:spcBef>
              <a:spcAft>
                <a:spcPts val="0"/>
              </a:spcAft>
              <a:buClr>
                <a:srgbClr val="666666"/>
              </a:buClr>
              <a:buSzPts val="1000"/>
              <a:buFont typeface="Questrial"/>
              <a:buAutoNum type="arabicPeriod"/>
            </a:pPr>
            <a:r>
              <a:rPr lang="nl" sz="1000">
                <a:solidFill>
                  <a:srgbClr val="666666"/>
                </a:solidFill>
                <a:latin typeface="Questrial"/>
                <a:ea typeface="Questrial"/>
                <a:cs typeface="Questrial"/>
                <a:sym typeface="Questrial"/>
              </a:rPr>
              <a:t>Bedenk met je buur voor beide taalvaardigheden een voorbeeld.</a:t>
            </a:r>
            <a:endParaRPr sz="1000">
              <a:solidFill>
                <a:srgbClr val="666666"/>
              </a:solidFill>
              <a:latin typeface="Questrial"/>
              <a:ea typeface="Questrial"/>
              <a:cs typeface="Questrial"/>
              <a:sym typeface="Questrial"/>
            </a:endParaRPr>
          </a:p>
          <a:p>
            <a:pPr marL="0" lvl="0" indent="0" algn="l" rtl="0">
              <a:spcBef>
                <a:spcPts val="0"/>
              </a:spcBef>
              <a:spcAft>
                <a:spcPts val="0"/>
              </a:spcAft>
              <a:buNone/>
            </a:pPr>
            <a:endParaRPr/>
          </a:p>
          <a:p>
            <a:pPr marL="0" lvl="0" indent="0" algn="l" rtl="0">
              <a:spcBef>
                <a:spcPts val="0"/>
              </a:spcBef>
              <a:spcAft>
                <a:spcPts val="0"/>
              </a:spcAft>
              <a:buNone/>
            </a:pPr>
            <a:r>
              <a:rPr lang="nl"/>
              <a:t>DAT= thuistaal, CAT = schooltaal (en niet vaktaal!)</a:t>
            </a:r>
            <a:endParaRPr/>
          </a:p>
          <a:p>
            <a:pPr marL="0" lvl="0" indent="0" algn="l" rtl="0">
              <a:spcBef>
                <a:spcPts val="0"/>
              </a:spcBef>
              <a:spcAft>
                <a:spcPts val="0"/>
              </a:spcAft>
              <a:buNone/>
            </a:pPr>
            <a:r>
              <a:rPr lang="nl"/>
              <a:t>NB: voor Lubna is de DAT niet eens Nederlands!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nl"/>
              <a:t>De kracht van TOL zit in de kansen die het biedt om de leerling/student de ontwikkeling te laten</a:t>
            </a:r>
            <a:endParaRPr/>
          </a:p>
          <a:p>
            <a:pPr marL="0" lvl="0" indent="0" algn="l" rtl="0">
              <a:spcBef>
                <a:spcPts val="0"/>
              </a:spcBef>
              <a:spcAft>
                <a:spcPts val="0"/>
              </a:spcAft>
              <a:buClr>
                <a:schemeClr val="dk1"/>
              </a:buClr>
              <a:buSzPts val="1100"/>
              <a:buFont typeface="Arial"/>
              <a:buNone/>
            </a:pPr>
            <a:r>
              <a:rPr lang="nl"/>
              <a:t>doormaken van DAT naar CAT. Hierbij blijven DAT en CAT naast elkaar bestaan, maar wordt de</a:t>
            </a:r>
            <a:endParaRPr/>
          </a:p>
          <a:p>
            <a:pPr marL="0" lvl="0" indent="0" algn="l" rtl="0">
              <a:spcBef>
                <a:spcPts val="0"/>
              </a:spcBef>
              <a:spcAft>
                <a:spcPts val="0"/>
              </a:spcAft>
              <a:buClr>
                <a:schemeClr val="dk1"/>
              </a:buClr>
              <a:buSzPts val="1100"/>
              <a:buFont typeface="Arial"/>
              <a:buNone/>
            </a:pPr>
            <a:r>
              <a:rPr lang="nl"/>
              <a:t>ontwikkeling van CAT gestimuleerd. TOL is een methode die elke docent kan gebruiken om</a:t>
            </a:r>
            <a:endParaRPr/>
          </a:p>
          <a:p>
            <a:pPr marL="0" lvl="0" indent="0" algn="l" rtl="0">
              <a:spcBef>
                <a:spcPts val="0"/>
              </a:spcBef>
              <a:spcAft>
                <a:spcPts val="0"/>
              </a:spcAft>
              <a:buClr>
                <a:schemeClr val="dk1"/>
              </a:buClr>
              <a:buSzPts val="1100"/>
              <a:buFont typeface="Arial"/>
              <a:buNone/>
            </a:pPr>
            <a:r>
              <a:rPr lang="nl"/>
              <a:t>leerlingen/studenten mee te nemen in zijn/haar vakgebied.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fed60e0a9_0_32: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fed60e0a9_0_32: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Door aan te sluiten op dagelijkse zaken en voorkennis (context), interactie te stimuleren en</a:t>
            </a:r>
            <a:endParaRPr/>
          </a:p>
          <a:p>
            <a:pPr marL="0" lvl="0" indent="0" algn="l" rtl="0">
              <a:spcBef>
                <a:spcPts val="0"/>
              </a:spcBef>
              <a:spcAft>
                <a:spcPts val="0"/>
              </a:spcAft>
              <a:buClr>
                <a:schemeClr val="dk1"/>
              </a:buClr>
              <a:buSzPts val="1100"/>
              <a:buFont typeface="Arial"/>
              <a:buNone/>
            </a:pPr>
            <a:r>
              <a:rPr lang="nl"/>
              <a:t>taalsteun te bieden, plan je als docent de ontwikkeling van taalgebruik in een vakgebied van DAT</a:t>
            </a:r>
            <a:endParaRPr/>
          </a:p>
          <a:p>
            <a:pPr marL="0" lvl="0" indent="0" algn="l" rtl="0">
              <a:spcBef>
                <a:spcPts val="0"/>
              </a:spcBef>
              <a:spcAft>
                <a:spcPts val="0"/>
              </a:spcAft>
              <a:buClr>
                <a:schemeClr val="dk1"/>
              </a:buClr>
              <a:buSzPts val="1100"/>
              <a:buFont typeface="Arial"/>
              <a:buNone/>
            </a:pPr>
            <a:r>
              <a:rPr lang="nl"/>
              <a:t>naar CAT. Zo help je leerlingen/studenten te formuleren op de manier die binnen het vakgebied</a:t>
            </a:r>
            <a:endParaRPr/>
          </a:p>
          <a:p>
            <a:pPr marL="0" lvl="0" indent="0" algn="l" rtl="0">
              <a:spcBef>
                <a:spcPts val="0"/>
              </a:spcBef>
              <a:spcAft>
                <a:spcPts val="0"/>
              </a:spcAft>
              <a:buClr>
                <a:schemeClr val="dk1"/>
              </a:buClr>
              <a:buSzPts val="1100"/>
              <a:buFont typeface="Arial"/>
              <a:buNone/>
            </a:pPr>
            <a:r>
              <a:rPr lang="nl"/>
              <a:t>gebruikelijk is en de inhoud te begrijpen. Ook ondersteun je hun taalontwikkeling door feedback te</a:t>
            </a:r>
            <a:endParaRPr/>
          </a:p>
          <a:p>
            <a:pPr marL="0" lvl="0" indent="0" algn="l" rtl="0">
              <a:spcBef>
                <a:spcPts val="0"/>
              </a:spcBef>
              <a:spcAft>
                <a:spcPts val="0"/>
              </a:spcAft>
              <a:buClr>
                <a:schemeClr val="dk1"/>
              </a:buClr>
              <a:buSzPts val="1100"/>
              <a:buFont typeface="Arial"/>
              <a:buNone/>
            </a:pPr>
            <a:r>
              <a:rPr lang="nl"/>
              <a:t>geven op spreek- en schrijftaken, woordenschat uit te breiden en strategieën aan te bieden om</a:t>
            </a:r>
            <a:endParaRPr/>
          </a:p>
          <a:p>
            <a:pPr marL="0" lvl="0" indent="0" algn="l" rtl="0">
              <a:spcBef>
                <a:spcPts val="0"/>
              </a:spcBef>
              <a:spcAft>
                <a:spcPts val="0"/>
              </a:spcAft>
              <a:buNone/>
            </a:pPr>
            <a:r>
              <a:rPr lang="nl"/>
              <a:t>beter te lezen, schrijven, luisteren en spreken.</a:t>
            </a:r>
            <a:endParaRPr/>
          </a:p>
          <a:p>
            <a:pPr marL="0" lvl="0" indent="0" algn="l" rtl="0">
              <a:spcBef>
                <a:spcPts val="0"/>
              </a:spcBef>
              <a:spcAft>
                <a:spcPts val="0"/>
              </a:spcAft>
              <a:buNone/>
            </a:pPr>
            <a:endParaRPr/>
          </a:p>
          <a:p>
            <a:pPr marL="0" lvl="0" indent="0" algn="l" rtl="0">
              <a:spcBef>
                <a:spcPts val="0"/>
              </a:spcBef>
              <a:spcAft>
                <a:spcPts val="0"/>
              </a:spcAft>
              <a:buNone/>
            </a:pPr>
            <a:r>
              <a:rPr lang="nl"/>
              <a:t>Context</a:t>
            </a:r>
            <a:endParaRPr/>
          </a:p>
          <a:p>
            <a:pPr marL="0" lvl="0" indent="0" algn="l" rtl="0">
              <a:spcBef>
                <a:spcPts val="0"/>
              </a:spcBef>
              <a:spcAft>
                <a:spcPts val="0"/>
              </a:spcAft>
              <a:buNone/>
            </a:pPr>
            <a:r>
              <a:rPr lang="nl"/>
              <a:t>De docent creëert context, waardoor leerlingen/studenten zich meer betrokken voelen bij en meer</a:t>
            </a:r>
            <a:endParaRPr/>
          </a:p>
          <a:p>
            <a:pPr marL="0" lvl="0" indent="0" algn="l" rtl="0">
              <a:spcBef>
                <a:spcPts val="0"/>
              </a:spcBef>
              <a:spcAft>
                <a:spcPts val="0"/>
              </a:spcAft>
              <a:buNone/>
            </a:pPr>
            <a:r>
              <a:rPr lang="nl"/>
              <a:t>begrijpen van het vakgebied.  Maak het onderwerp zichtbaar en tastbaar, vraag voorbeelden,</a:t>
            </a:r>
            <a:endParaRPr/>
          </a:p>
          <a:p>
            <a:pPr marL="0" lvl="0" indent="0" algn="l" rtl="0">
              <a:spcBef>
                <a:spcPts val="0"/>
              </a:spcBef>
              <a:spcAft>
                <a:spcPts val="0"/>
              </a:spcAft>
              <a:buNone/>
            </a:pPr>
            <a:r>
              <a:rPr lang="nl"/>
              <a:t>inventariseer en activeer voorkennis en richt je les in rondom kernbegrippen.</a:t>
            </a:r>
            <a:endParaRPr/>
          </a:p>
          <a:p>
            <a:pPr marL="0" lvl="0" indent="0" algn="l" rtl="0">
              <a:spcBef>
                <a:spcPts val="0"/>
              </a:spcBef>
              <a:spcAft>
                <a:spcPts val="0"/>
              </a:spcAft>
              <a:buNone/>
            </a:pPr>
            <a:endParaRPr/>
          </a:p>
          <a:p>
            <a:pPr marL="0" lvl="0" indent="0" algn="l" rtl="0">
              <a:spcBef>
                <a:spcPts val="0"/>
              </a:spcBef>
              <a:spcAft>
                <a:spcPts val="0"/>
              </a:spcAft>
              <a:buNone/>
            </a:pPr>
            <a:r>
              <a:rPr lang="nl"/>
              <a:t>Interactie</a:t>
            </a:r>
            <a:endParaRPr/>
          </a:p>
          <a:p>
            <a:pPr marL="0" lvl="0" indent="0" algn="l" rtl="0">
              <a:spcBef>
                <a:spcPts val="0"/>
              </a:spcBef>
              <a:spcAft>
                <a:spcPts val="0"/>
              </a:spcAft>
              <a:buNone/>
            </a:pPr>
            <a:r>
              <a:rPr lang="nl"/>
              <a:t>De docent biedt gelegenheid voor interactie, waardoor voorkennis ingebracht wordt en</a:t>
            </a:r>
            <a:endParaRPr/>
          </a:p>
          <a:p>
            <a:pPr marL="0" lvl="0" indent="0" algn="l" rtl="0">
              <a:spcBef>
                <a:spcPts val="0"/>
              </a:spcBef>
              <a:spcAft>
                <a:spcPts val="0"/>
              </a:spcAft>
              <a:buNone/>
            </a:pPr>
            <a:r>
              <a:rPr lang="nl"/>
              <a:t>leerlingen/studenten samen kennis ontwikkelen.  Geef leerlingen/studenten de kans de</a:t>
            </a:r>
            <a:endParaRPr/>
          </a:p>
          <a:p>
            <a:pPr marL="0" lvl="0" indent="0" algn="l" rtl="0">
              <a:spcBef>
                <a:spcPts val="0"/>
              </a:spcBef>
              <a:spcAft>
                <a:spcPts val="0"/>
              </a:spcAft>
              <a:buNone/>
            </a:pPr>
            <a:r>
              <a:rPr lang="nl"/>
              <a:t>betekenis van vaktaal zelf te ontdekken en te gebruiken. Stel open denkvragen. Zorg daarnaast voor</a:t>
            </a:r>
            <a:endParaRPr/>
          </a:p>
          <a:p>
            <a:pPr marL="0" lvl="0" indent="0" algn="l" rtl="0">
              <a:spcBef>
                <a:spcPts val="0"/>
              </a:spcBef>
              <a:spcAft>
                <a:spcPts val="0"/>
              </a:spcAft>
              <a:buNone/>
            </a:pPr>
            <a:r>
              <a:rPr lang="nl"/>
              <a:t>rijk en verzorgd taalaanbod en stem af op leerlingen/studenten door te pendelen tussen DAT en</a:t>
            </a:r>
            <a:endParaRPr/>
          </a:p>
          <a:p>
            <a:pPr marL="0" lvl="0" indent="0" algn="l" rtl="0">
              <a:spcBef>
                <a:spcPts val="0"/>
              </a:spcBef>
              <a:spcAft>
                <a:spcPts val="0"/>
              </a:spcAft>
              <a:buNone/>
            </a:pPr>
            <a:r>
              <a:rPr lang="nl"/>
              <a:t>CAT.</a:t>
            </a:r>
            <a:endParaRPr/>
          </a:p>
          <a:p>
            <a:pPr marL="0" lvl="0" indent="0" algn="l" rtl="0">
              <a:spcBef>
                <a:spcPts val="0"/>
              </a:spcBef>
              <a:spcAft>
                <a:spcPts val="0"/>
              </a:spcAft>
              <a:buNone/>
            </a:pPr>
            <a:endParaRPr/>
          </a:p>
          <a:p>
            <a:pPr marL="0" lvl="0" indent="0" algn="l" rtl="0">
              <a:spcBef>
                <a:spcPts val="0"/>
              </a:spcBef>
              <a:spcAft>
                <a:spcPts val="0"/>
              </a:spcAft>
              <a:buNone/>
            </a:pPr>
            <a:r>
              <a:rPr lang="nl"/>
              <a:t>Taalsteun</a:t>
            </a:r>
            <a:endParaRPr/>
          </a:p>
          <a:p>
            <a:pPr marL="0" lvl="0" indent="0" algn="l" rtl="0">
              <a:spcBef>
                <a:spcPts val="0"/>
              </a:spcBef>
              <a:spcAft>
                <a:spcPts val="0"/>
              </a:spcAft>
              <a:buNone/>
            </a:pPr>
            <a:r>
              <a:rPr lang="nl"/>
              <a:t>Leerlingen/studenten krijgen taalsteun van de docent, zodat zij zelfstandiger nieuwe vaktaal leren</a:t>
            </a:r>
            <a:endParaRPr/>
          </a:p>
          <a:p>
            <a:pPr marL="0" lvl="0" indent="0" algn="l" rtl="0">
              <a:spcBef>
                <a:spcPts val="0"/>
              </a:spcBef>
              <a:spcAft>
                <a:spcPts val="0"/>
              </a:spcAft>
              <a:buNone/>
            </a:pPr>
            <a:r>
              <a:rPr lang="nl"/>
              <a:t>begrijpen en gebruiken.  Geef constructieve en verhelderende feedback bij foute of onvolledige</a:t>
            </a:r>
            <a:endParaRPr/>
          </a:p>
          <a:p>
            <a:pPr marL="0" lvl="0" indent="0" algn="l" rtl="0">
              <a:spcBef>
                <a:spcPts val="0"/>
              </a:spcBef>
              <a:spcAft>
                <a:spcPts val="0"/>
              </a:spcAft>
              <a:buNone/>
            </a:pPr>
            <a:r>
              <a:rPr lang="nl"/>
              <a:t>vaktaaluitingen. Laat ook leerlingen/studenten elkaar feedback geven, zodat zij van elkaar leren.</a:t>
            </a:r>
            <a:endParaRPr/>
          </a:p>
          <a:p>
            <a:pPr marL="0" lvl="0" indent="0" algn="l" rtl="0">
              <a:spcBef>
                <a:spcPts val="0"/>
              </a:spcBef>
              <a:spcAft>
                <a:spcPts val="0"/>
              </a:spcAft>
              <a:buNone/>
            </a:pPr>
            <a:r>
              <a:rPr lang="nl"/>
              <a:t>Ondersteun leerlingen/studenten bij taaltaken en taalleerstrategieën. Dat kan bijvoorbeeld met een</a:t>
            </a:r>
            <a:endParaRPr/>
          </a:p>
          <a:p>
            <a:pPr marL="0" lvl="0" indent="0" algn="l" rtl="0">
              <a:spcBef>
                <a:spcPts val="0"/>
              </a:spcBef>
              <a:spcAft>
                <a:spcPts val="0"/>
              </a:spcAft>
              <a:buNone/>
            </a:pPr>
            <a:r>
              <a:rPr lang="nl"/>
              <a:t>leeswijzer of een schrijfkader.</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nl"/>
              <a:t>In deze workshop is de informatie over TOL in een context geplaatst door het te koppelen aan leerlingprofielen en voorkennis te activeren; is er interactie gestimuleerd door een opdracht met de buur uit te voeren. Taalsteun is in deze workshop niet echt aan de orde, omdat de deelnemers dat niet nodig hebben.</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fed60e0a9_0_38: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fed60e0a9_0_38: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0082d71ec_0_20: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0082d71ec_0_20: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a:t>Leerlingen profiteren dus van TOL, maar hoe creëer je draagvlak voor TOL? Daar houdt deze werkgroep zich mee bezig. We startten met een enquête bij docenten, waarmee we ze na wilden laten denken over de rol die taal speelt bij hun vak en hoe eventuele taalproblemen van invloed zijn op de prestaties bij hun vak. Het idee is dat ze daardoor ontvankelijker worden voor mogelijke TOL-interventies. Enkele vragen uit die enquête willen we nu ook aan jullie voorleggen. (Zie apart document met vier voorbeeldvragen.) Deelnemers in kleine groepjes ongeveer vijf minuten laten overleggen over de vragen en daarna enkele antwoorden centraal bespreken. Aanvullende vragen bij vraag 3 zijn: Kun je dat toelichten? Kun je een voorbeeld geven waaruit dat blijkt? Bij vraag 4: Met welk van deze interventies ben je reeds bezig? Waarom zou je juist deze interventies willen inzetten? Wat heb je nodig om met deze interventies aan de slag te kunnen gaan?</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0082d71ec_0_29:notes"/>
          <p:cNvSpPr>
            <a:spLocks noGrp="1" noRot="1" noChangeAspect="1"/>
          </p:cNvSpPr>
          <p:nvPr>
            <p:ph type="sldImg" idx="2"/>
          </p:nvPr>
        </p:nvSpPr>
        <p:spPr>
          <a:xfrm>
            <a:off x="42863" y="739775"/>
            <a:ext cx="6583362"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0082d71ec_0_29:notes"/>
          <p:cNvSpPr txBox="1">
            <a:spLocks noGrp="1"/>
          </p:cNvSpPr>
          <p:nvPr>
            <p:ph type="body" idx="1"/>
          </p:nvPr>
        </p:nvSpPr>
        <p:spPr>
          <a:xfrm>
            <a:off x="666909" y="4689515"/>
            <a:ext cx="5335270" cy="444269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a:t>Vakspecifieke punten</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angepaste lay-out">
  <p:cSld name="AUTOLAYOUT">
    <p:spTree>
      <p:nvGrpSpPr>
        <p:cNvPr id="1"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3341300" y="314875"/>
            <a:ext cx="5486400" cy="451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0" y="0"/>
            <a:ext cx="3048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3341300" y="314875"/>
            <a:ext cx="5486400" cy="1134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title"/>
          </p:nvPr>
        </p:nvSpPr>
        <p:spPr>
          <a:xfrm>
            <a:off x="348300" y="428200"/>
            <a:ext cx="2351400" cy="43998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rgbClr val="FFFFFF"/>
              </a:buClr>
              <a:buSzPts val="2800"/>
              <a:buNone/>
              <a:defRPr sz="2800" b="1">
                <a:solidFill>
                  <a:srgbClr val="FFFFFF"/>
                </a:solidFill>
              </a:defRPr>
            </a:lvl1pPr>
            <a:lvl2pPr lvl="1" algn="l" rtl="0">
              <a:lnSpc>
                <a:spcPct val="100000"/>
              </a:lnSpc>
              <a:spcBef>
                <a:spcPts val="0"/>
              </a:spcBef>
              <a:spcAft>
                <a:spcPts val="0"/>
              </a:spcAft>
              <a:buClr>
                <a:srgbClr val="FFFFFF"/>
              </a:buClr>
              <a:buSzPts val="2800"/>
              <a:buNone/>
              <a:defRPr sz="2800" b="1">
                <a:solidFill>
                  <a:srgbClr val="FFFFFF"/>
                </a:solidFill>
              </a:defRPr>
            </a:lvl2pPr>
            <a:lvl3pPr lvl="2" algn="l" rtl="0">
              <a:lnSpc>
                <a:spcPct val="100000"/>
              </a:lnSpc>
              <a:spcBef>
                <a:spcPts val="0"/>
              </a:spcBef>
              <a:spcAft>
                <a:spcPts val="0"/>
              </a:spcAft>
              <a:buClr>
                <a:srgbClr val="FFFFFF"/>
              </a:buClr>
              <a:buSzPts val="2800"/>
              <a:buNone/>
              <a:defRPr sz="2800" b="1">
                <a:solidFill>
                  <a:srgbClr val="FFFFFF"/>
                </a:solidFill>
              </a:defRPr>
            </a:lvl3pPr>
            <a:lvl4pPr lvl="3" algn="l" rtl="0">
              <a:lnSpc>
                <a:spcPct val="100000"/>
              </a:lnSpc>
              <a:spcBef>
                <a:spcPts val="0"/>
              </a:spcBef>
              <a:spcAft>
                <a:spcPts val="0"/>
              </a:spcAft>
              <a:buClr>
                <a:srgbClr val="FFFFFF"/>
              </a:buClr>
              <a:buSzPts val="2800"/>
              <a:buNone/>
              <a:defRPr sz="2800" b="1">
                <a:solidFill>
                  <a:srgbClr val="FFFFFF"/>
                </a:solidFill>
              </a:defRPr>
            </a:lvl4pPr>
            <a:lvl5pPr lvl="4" algn="l" rtl="0">
              <a:lnSpc>
                <a:spcPct val="100000"/>
              </a:lnSpc>
              <a:spcBef>
                <a:spcPts val="0"/>
              </a:spcBef>
              <a:spcAft>
                <a:spcPts val="0"/>
              </a:spcAft>
              <a:buClr>
                <a:srgbClr val="FFFFFF"/>
              </a:buClr>
              <a:buSzPts val="2800"/>
              <a:buNone/>
              <a:defRPr sz="2800" b="1">
                <a:solidFill>
                  <a:srgbClr val="FFFFFF"/>
                </a:solidFill>
              </a:defRPr>
            </a:lvl5pPr>
            <a:lvl6pPr lvl="5" algn="l" rtl="0">
              <a:lnSpc>
                <a:spcPct val="100000"/>
              </a:lnSpc>
              <a:spcBef>
                <a:spcPts val="0"/>
              </a:spcBef>
              <a:spcAft>
                <a:spcPts val="0"/>
              </a:spcAft>
              <a:buClr>
                <a:srgbClr val="FFFFFF"/>
              </a:buClr>
              <a:buSzPts val="2800"/>
              <a:buNone/>
              <a:defRPr sz="2800" b="1">
                <a:solidFill>
                  <a:srgbClr val="FFFFFF"/>
                </a:solidFill>
              </a:defRPr>
            </a:lvl6pPr>
            <a:lvl7pPr lvl="6" algn="l" rtl="0">
              <a:lnSpc>
                <a:spcPct val="100000"/>
              </a:lnSpc>
              <a:spcBef>
                <a:spcPts val="0"/>
              </a:spcBef>
              <a:spcAft>
                <a:spcPts val="0"/>
              </a:spcAft>
              <a:buClr>
                <a:srgbClr val="FFFFFF"/>
              </a:buClr>
              <a:buSzPts val="2800"/>
              <a:buNone/>
              <a:defRPr sz="2800" b="1">
                <a:solidFill>
                  <a:srgbClr val="FFFFFF"/>
                </a:solidFill>
              </a:defRPr>
            </a:lvl7pPr>
            <a:lvl8pPr lvl="7" algn="l" rtl="0">
              <a:lnSpc>
                <a:spcPct val="100000"/>
              </a:lnSpc>
              <a:spcBef>
                <a:spcPts val="0"/>
              </a:spcBef>
              <a:spcAft>
                <a:spcPts val="0"/>
              </a:spcAft>
              <a:buClr>
                <a:srgbClr val="FFFFFF"/>
              </a:buClr>
              <a:buSzPts val="2800"/>
              <a:buNone/>
              <a:defRPr sz="2800" b="1">
                <a:solidFill>
                  <a:srgbClr val="FFFFFF"/>
                </a:solidFill>
              </a:defRPr>
            </a:lvl8pPr>
            <a:lvl9pPr lvl="8" algn="l" rtl="0">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58" name="Google Shape;58;p13"/>
          <p:cNvSpPr txBox="1">
            <a:spLocks noGrp="1"/>
          </p:cNvSpPr>
          <p:nvPr>
            <p:ph type="body" idx="1"/>
          </p:nvPr>
        </p:nvSpPr>
        <p:spPr>
          <a:xfrm>
            <a:off x="3539325" y="593900"/>
            <a:ext cx="5090400" cy="4011600"/>
          </a:xfrm>
          <a:prstGeom prst="rect">
            <a:avLst/>
          </a:prstGeom>
          <a:noFill/>
        </p:spPr>
        <p:txBody>
          <a:bodyPr spcFirstLastPara="1" wrap="square" lIns="91425" tIns="91425" rIns="91425" bIns="91425" anchor="t" anchorCtr="0"/>
          <a:lstStyle>
            <a:lvl1pPr marL="457200" lvl="0" indent="-317500" algn="l" rtl="0">
              <a:lnSpc>
                <a:spcPct val="115000"/>
              </a:lnSpc>
              <a:spcBef>
                <a:spcPts val="0"/>
              </a:spcBef>
              <a:spcAft>
                <a:spcPts val="0"/>
              </a:spcAft>
              <a:buClr>
                <a:srgbClr val="666666"/>
              </a:buClr>
              <a:buSzPts val="1400"/>
              <a:buChar char="●"/>
              <a:defRPr sz="1400">
                <a:solidFill>
                  <a:srgbClr val="666666"/>
                </a:solidFill>
              </a:defRPr>
            </a:lvl1pPr>
            <a:lvl2pPr marL="914400" lvl="1" indent="-304800" algn="l" rtl="0">
              <a:lnSpc>
                <a:spcPct val="115000"/>
              </a:lnSpc>
              <a:spcBef>
                <a:spcPts val="1600"/>
              </a:spcBef>
              <a:spcAft>
                <a:spcPts val="0"/>
              </a:spcAft>
              <a:buClr>
                <a:srgbClr val="666666"/>
              </a:buClr>
              <a:buSzPts val="1200"/>
              <a:buChar char="○"/>
              <a:defRPr sz="1200">
                <a:solidFill>
                  <a:srgbClr val="666666"/>
                </a:solidFill>
              </a:defRPr>
            </a:lvl2pPr>
            <a:lvl3pPr marL="1371600" lvl="2" indent="-304800" algn="l" rtl="0">
              <a:lnSpc>
                <a:spcPct val="115000"/>
              </a:lnSpc>
              <a:spcBef>
                <a:spcPts val="1600"/>
              </a:spcBef>
              <a:spcAft>
                <a:spcPts val="0"/>
              </a:spcAft>
              <a:buClr>
                <a:srgbClr val="666666"/>
              </a:buClr>
              <a:buSzPts val="1200"/>
              <a:buChar char="■"/>
              <a:defRPr sz="1200">
                <a:solidFill>
                  <a:srgbClr val="666666"/>
                </a:solidFill>
              </a:defRPr>
            </a:lvl3pPr>
            <a:lvl4pPr marL="1828800" lvl="3" indent="-304800" algn="l" rtl="0">
              <a:lnSpc>
                <a:spcPct val="115000"/>
              </a:lnSpc>
              <a:spcBef>
                <a:spcPts val="1600"/>
              </a:spcBef>
              <a:spcAft>
                <a:spcPts val="0"/>
              </a:spcAft>
              <a:buClr>
                <a:srgbClr val="666666"/>
              </a:buClr>
              <a:buSzPts val="1200"/>
              <a:buChar char="●"/>
              <a:defRPr sz="1200">
                <a:solidFill>
                  <a:srgbClr val="666666"/>
                </a:solidFill>
              </a:defRPr>
            </a:lvl4pPr>
            <a:lvl5pPr marL="2286000" lvl="4" indent="-304800" algn="l" rtl="0">
              <a:lnSpc>
                <a:spcPct val="115000"/>
              </a:lnSpc>
              <a:spcBef>
                <a:spcPts val="1600"/>
              </a:spcBef>
              <a:spcAft>
                <a:spcPts val="0"/>
              </a:spcAft>
              <a:buClr>
                <a:srgbClr val="666666"/>
              </a:buClr>
              <a:buSzPts val="1200"/>
              <a:buChar char="○"/>
              <a:defRPr sz="1200">
                <a:solidFill>
                  <a:srgbClr val="666666"/>
                </a:solidFill>
              </a:defRPr>
            </a:lvl5pPr>
            <a:lvl6pPr marL="2743200" lvl="5" indent="-304800" algn="l" rtl="0">
              <a:lnSpc>
                <a:spcPct val="115000"/>
              </a:lnSpc>
              <a:spcBef>
                <a:spcPts val="1600"/>
              </a:spcBef>
              <a:spcAft>
                <a:spcPts val="0"/>
              </a:spcAft>
              <a:buClr>
                <a:srgbClr val="666666"/>
              </a:buClr>
              <a:buSzPts val="1200"/>
              <a:buChar char="■"/>
              <a:defRPr sz="1200">
                <a:solidFill>
                  <a:srgbClr val="666666"/>
                </a:solidFill>
              </a:defRPr>
            </a:lvl6pPr>
            <a:lvl7pPr marL="3200400" lvl="6" indent="-304800" algn="l" rtl="0">
              <a:lnSpc>
                <a:spcPct val="115000"/>
              </a:lnSpc>
              <a:spcBef>
                <a:spcPts val="1600"/>
              </a:spcBef>
              <a:spcAft>
                <a:spcPts val="0"/>
              </a:spcAft>
              <a:buClr>
                <a:srgbClr val="666666"/>
              </a:buClr>
              <a:buSzPts val="1200"/>
              <a:buChar char="●"/>
              <a:defRPr sz="1200">
                <a:solidFill>
                  <a:srgbClr val="666666"/>
                </a:solidFill>
              </a:defRPr>
            </a:lvl7pPr>
            <a:lvl8pPr marL="3657600" lvl="7" indent="-304800" algn="l" rtl="0">
              <a:lnSpc>
                <a:spcPct val="115000"/>
              </a:lnSpc>
              <a:spcBef>
                <a:spcPts val="1600"/>
              </a:spcBef>
              <a:spcAft>
                <a:spcPts val="0"/>
              </a:spcAft>
              <a:buClr>
                <a:srgbClr val="666666"/>
              </a:buClr>
              <a:buSzPts val="1200"/>
              <a:buChar char="○"/>
              <a:defRPr sz="1200">
                <a:solidFill>
                  <a:srgbClr val="666666"/>
                </a:solidFill>
              </a:defRPr>
            </a:lvl8pPr>
            <a:lvl9pPr marL="4114800" lvl="8" indent="-304800" algn="l"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59" name="Google Shape;59;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pic>
        <p:nvPicPr>
          <p:cNvPr id="20" name="Google Shape;20;p4"/>
          <p:cNvPicPr preferRelativeResize="0"/>
          <p:nvPr/>
        </p:nvPicPr>
        <p:blipFill>
          <a:blip r:embed="rId2">
            <a:alphaModFix amt="30000"/>
          </a:blip>
          <a:stretch>
            <a:fillRect/>
          </a:stretch>
        </p:blipFill>
        <p:spPr>
          <a:xfrm>
            <a:off x="-7" y="0"/>
            <a:ext cx="9143999" cy="7098029"/>
          </a:xfrm>
          <a:prstGeom prst="rect">
            <a:avLst/>
          </a:prstGeom>
          <a:noFill/>
          <a:ln>
            <a:noFill/>
          </a:ln>
        </p:spPr>
      </p:pic>
      <p:pic>
        <p:nvPicPr>
          <p:cNvPr id="21" name="Google Shape;21;p4"/>
          <p:cNvPicPr preferRelativeResize="0"/>
          <p:nvPr/>
        </p:nvPicPr>
        <p:blipFill>
          <a:blip r:embed="rId2">
            <a:alphaModFix amt="30000"/>
          </a:blip>
          <a:stretch>
            <a:fillRect/>
          </a:stretch>
        </p:blipFill>
        <p:spPr>
          <a:xfrm>
            <a:off x="-7" y="0"/>
            <a:ext cx="9143999" cy="70980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155850" y="267800"/>
            <a:ext cx="88323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
                <a:latin typeface="Questrial"/>
                <a:ea typeface="Questrial"/>
                <a:cs typeface="Questrial"/>
                <a:sym typeface="Questrial"/>
              </a:rPr>
              <a:t>Inclusief en </a:t>
            </a:r>
            <a:endParaRPr>
              <a:latin typeface="Questrial"/>
              <a:ea typeface="Questrial"/>
              <a:cs typeface="Questrial"/>
              <a:sym typeface="Questrial"/>
            </a:endParaRPr>
          </a:p>
          <a:p>
            <a:pPr marL="0" lvl="0" indent="0" algn="ctr" rtl="0">
              <a:spcBef>
                <a:spcPts val="0"/>
              </a:spcBef>
              <a:spcAft>
                <a:spcPts val="0"/>
              </a:spcAft>
              <a:buNone/>
            </a:pPr>
            <a:r>
              <a:rPr lang="nl">
                <a:latin typeface="Questrial"/>
                <a:ea typeface="Questrial"/>
                <a:cs typeface="Questrial"/>
                <a:sym typeface="Questrial"/>
              </a:rPr>
              <a:t>taalontwikkelend lesgeven</a:t>
            </a:r>
            <a:endParaRPr>
              <a:latin typeface="Questrial"/>
              <a:ea typeface="Questrial"/>
              <a:cs typeface="Questrial"/>
              <a:sym typeface="Questrial"/>
            </a:endParaRPr>
          </a:p>
        </p:txBody>
      </p:sp>
      <p:sp>
        <p:nvSpPr>
          <p:cNvPr id="65" name="Google Shape;65;p14"/>
          <p:cNvSpPr txBox="1">
            <a:spLocks noGrp="1"/>
          </p:cNvSpPr>
          <p:nvPr>
            <p:ph type="subTitle" idx="1"/>
          </p:nvPr>
        </p:nvSpPr>
        <p:spPr>
          <a:xfrm>
            <a:off x="155850" y="2175450"/>
            <a:ext cx="8832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latin typeface="Questrial"/>
                <a:ea typeface="Questrial"/>
                <a:cs typeface="Questrial"/>
                <a:sym typeface="Questrial"/>
              </a:rPr>
              <a:t>workshop 5 maart 2019</a:t>
            </a:r>
            <a:endParaRPr>
              <a:latin typeface="Questrial"/>
              <a:ea typeface="Questrial"/>
              <a:cs typeface="Questrial"/>
              <a:sym typeface="Questrial"/>
            </a:endParaRPr>
          </a:p>
        </p:txBody>
      </p:sp>
      <p:pic>
        <p:nvPicPr>
          <p:cNvPr id="66" name="Google Shape;66;p14"/>
          <p:cNvPicPr preferRelativeResize="0"/>
          <p:nvPr/>
        </p:nvPicPr>
        <p:blipFill>
          <a:blip r:embed="rId3">
            <a:alphaModFix/>
          </a:blip>
          <a:stretch>
            <a:fillRect/>
          </a:stretch>
        </p:blipFill>
        <p:spPr>
          <a:xfrm>
            <a:off x="3124200" y="2800350"/>
            <a:ext cx="2895600" cy="2343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nl">
                <a:solidFill>
                  <a:schemeClr val="dk2"/>
                </a:solidFill>
              </a:rPr>
              <a:t>Uitkomsten enquête </a:t>
            </a:r>
            <a:endParaRPr>
              <a:solidFill>
                <a:schemeClr val="dk2"/>
              </a:solidFill>
            </a:endParaRPr>
          </a:p>
        </p:txBody>
      </p:sp>
      <p:sp>
        <p:nvSpPr>
          <p:cNvPr id="132" name="Google Shape;132;p23"/>
          <p:cNvSpPr txBox="1">
            <a:spLocks noGrp="1"/>
          </p:cNvSpPr>
          <p:nvPr>
            <p:ph type="body" idx="1"/>
          </p:nvPr>
        </p:nvSpPr>
        <p:spPr>
          <a:xfrm>
            <a:off x="3539325" y="565950"/>
            <a:ext cx="5090400" cy="4011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2200">
                <a:highlight>
                  <a:srgbClr val="9FC5E8"/>
                </a:highlight>
                <a:latin typeface="Questrial"/>
                <a:ea typeface="Questrial"/>
                <a:cs typeface="Questrial"/>
                <a:sym typeface="Questrial"/>
              </a:rPr>
              <a:t>Op</a:t>
            </a:r>
            <a:r>
              <a:rPr lang="nl" sz="2200">
                <a:latin typeface="Questrial"/>
                <a:ea typeface="Questrial"/>
                <a:cs typeface="Questrial"/>
                <a:sym typeface="Questrial"/>
              </a:rPr>
              <a:t> welke manier speelt taal een rol binnen je vak?</a:t>
            </a: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r>
              <a:rPr lang="nl" sz="2000">
                <a:latin typeface="Questrial"/>
                <a:ea typeface="Questrial"/>
                <a:cs typeface="Questrial"/>
                <a:sym typeface="Questrial"/>
              </a:rPr>
              <a:t>“Lezen en schrijven zijn essentiële onderdelen bij mijn vak. Het gaat onder andere om het </a:t>
            </a:r>
            <a:r>
              <a:rPr lang="nl" sz="2000" u="sng">
                <a:latin typeface="Questrial"/>
                <a:ea typeface="Questrial"/>
                <a:cs typeface="Questrial"/>
                <a:sym typeface="Questrial"/>
              </a:rPr>
              <a:t>formuleren</a:t>
            </a:r>
            <a:r>
              <a:rPr lang="nl" sz="2000">
                <a:latin typeface="Questrial"/>
                <a:ea typeface="Questrial"/>
                <a:cs typeface="Questrial"/>
                <a:sym typeface="Questrial"/>
              </a:rPr>
              <a:t> van zinnen zonder taalfouten, </a:t>
            </a:r>
            <a:r>
              <a:rPr lang="nl" sz="2000" u="sng">
                <a:latin typeface="Questrial"/>
                <a:ea typeface="Questrial"/>
                <a:cs typeface="Questrial"/>
                <a:sym typeface="Questrial"/>
              </a:rPr>
              <a:t>begrijpend lezen</a:t>
            </a:r>
            <a:r>
              <a:rPr lang="nl" sz="2000">
                <a:latin typeface="Questrial"/>
                <a:ea typeface="Questrial"/>
                <a:cs typeface="Questrial"/>
                <a:sym typeface="Questrial"/>
              </a:rPr>
              <a:t>, interpretatie van teksten en nog vele andere zaken. Ludwig Wittgenstein:</a:t>
            </a:r>
            <a:r>
              <a:rPr lang="nl" sz="2000" b="1">
                <a:latin typeface="Questrial"/>
                <a:ea typeface="Questrial"/>
                <a:cs typeface="Questrial"/>
                <a:sym typeface="Questrial"/>
              </a:rPr>
              <a:t> 'De grenzen van mijn taal zijn de grenzen van mijn wereld.'</a:t>
            </a:r>
            <a:r>
              <a:rPr lang="nl" sz="2000">
                <a:latin typeface="Questrial"/>
                <a:ea typeface="Questrial"/>
                <a:cs typeface="Questrial"/>
                <a:sym typeface="Questrial"/>
              </a:rPr>
              <a:t> En zo is het.”</a:t>
            </a:r>
            <a:endParaRPr sz="20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457200" lvl="0" indent="0" algn="l" rtl="0">
              <a:spcBef>
                <a:spcPts val="0"/>
              </a:spcBef>
              <a:spcAft>
                <a:spcPts val="0"/>
              </a:spcAft>
              <a:buNone/>
            </a:pPr>
            <a:endParaRPr sz="2200">
              <a:latin typeface="Questrial"/>
              <a:ea typeface="Questrial"/>
              <a:cs typeface="Questrial"/>
              <a:sym typeface="Questrial"/>
            </a:endParaRPr>
          </a:p>
          <a:p>
            <a:pPr marL="457200" lvl="0" indent="0" algn="l" rtl="0">
              <a:spcBef>
                <a:spcPts val="1600"/>
              </a:spcBef>
              <a:spcAft>
                <a:spcPts val="1600"/>
              </a:spcAft>
              <a:buNone/>
            </a:pPr>
            <a:endParaRPr sz="2200">
              <a:latin typeface="Questrial"/>
              <a:ea typeface="Questrial"/>
              <a:cs typeface="Questrial"/>
              <a:sym typeface="Questrial"/>
            </a:endParaRPr>
          </a:p>
        </p:txBody>
      </p:sp>
      <p:pic>
        <p:nvPicPr>
          <p:cNvPr id="133" name="Google Shape;133;p23"/>
          <p:cNvPicPr preferRelativeResize="0"/>
          <p:nvPr/>
        </p:nvPicPr>
        <p:blipFill>
          <a:blip r:embed="rId3">
            <a:alphaModFix/>
          </a:blip>
          <a:stretch>
            <a:fillRect/>
          </a:stretch>
        </p:blipFill>
        <p:spPr>
          <a:xfrm>
            <a:off x="543775" y="3241575"/>
            <a:ext cx="1960450" cy="1586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nl">
                <a:solidFill>
                  <a:schemeClr val="dk2"/>
                </a:solidFill>
              </a:rPr>
              <a:t>Uitkomsten enquête </a:t>
            </a:r>
            <a:endParaRPr>
              <a:solidFill>
                <a:schemeClr val="dk2"/>
              </a:solidFill>
            </a:endParaRPr>
          </a:p>
        </p:txBody>
      </p:sp>
      <p:sp>
        <p:nvSpPr>
          <p:cNvPr id="139" name="Google Shape;139;p24"/>
          <p:cNvSpPr txBox="1">
            <a:spLocks noGrp="1"/>
          </p:cNvSpPr>
          <p:nvPr>
            <p:ph type="body" idx="1"/>
          </p:nvPr>
        </p:nvSpPr>
        <p:spPr>
          <a:xfrm>
            <a:off x="3539325" y="565950"/>
            <a:ext cx="5090400" cy="4011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2200">
                <a:highlight>
                  <a:srgbClr val="93C47D"/>
                </a:highlight>
                <a:latin typeface="Questrial"/>
                <a:ea typeface="Questrial"/>
                <a:cs typeface="Questrial"/>
                <a:sym typeface="Questrial"/>
              </a:rPr>
              <a:t>Op</a:t>
            </a:r>
            <a:r>
              <a:rPr lang="nl" sz="2200">
                <a:latin typeface="Questrial"/>
                <a:ea typeface="Questrial"/>
                <a:cs typeface="Questrial"/>
                <a:sym typeface="Questrial"/>
              </a:rPr>
              <a:t> welke talige aspecten kunnen je leerlingen zich vooral ontwikkelen?</a:t>
            </a:r>
            <a:endParaRPr sz="2200">
              <a:latin typeface="Questrial"/>
              <a:ea typeface="Questrial"/>
              <a:cs typeface="Questrial"/>
              <a:sym typeface="Questrial"/>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nl"/>
              <a:t>●</a:t>
            </a:r>
            <a:r>
              <a:rPr lang="nl" sz="2200">
                <a:latin typeface="Questrial"/>
                <a:ea typeface="Questrial"/>
                <a:cs typeface="Questrial"/>
                <a:sym typeface="Questrial"/>
              </a:rPr>
              <a:t>formulering (76%)</a:t>
            </a:r>
            <a:endParaRPr sz="22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200">
                <a:latin typeface="Questrial"/>
                <a:ea typeface="Questrial"/>
                <a:cs typeface="Questrial"/>
                <a:sym typeface="Questrial"/>
              </a:rPr>
              <a:t>tekstbegrip (76%)</a:t>
            </a:r>
            <a:endParaRPr sz="22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200">
                <a:latin typeface="Questrial"/>
                <a:ea typeface="Questrial"/>
                <a:cs typeface="Questrial"/>
                <a:sym typeface="Questrial"/>
              </a:rPr>
              <a:t>woordenschat (74%)</a:t>
            </a: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457200" lvl="0" indent="0" algn="l" rtl="0">
              <a:spcBef>
                <a:spcPts val="0"/>
              </a:spcBef>
              <a:spcAft>
                <a:spcPts val="0"/>
              </a:spcAft>
              <a:buNone/>
            </a:pPr>
            <a:endParaRPr sz="2200">
              <a:latin typeface="Questrial"/>
              <a:ea typeface="Questrial"/>
              <a:cs typeface="Questrial"/>
              <a:sym typeface="Questrial"/>
            </a:endParaRPr>
          </a:p>
          <a:p>
            <a:pPr marL="457200" lvl="0" indent="0" algn="l" rtl="0">
              <a:spcBef>
                <a:spcPts val="1600"/>
              </a:spcBef>
              <a:spcAft>
                <a:spcPts val="1600"/>
              </a:spcAft>
              <a:buNone/>
            </a:pPr>
            <a:endParaRPr sz="2200">
              <a:latin typeface="Questrial"/>
              <a:ea typeface="Questrial"/>
              <a:cs typeface="Questrial"/>
              <a:sym typeface="Questrial"/>
            </a:endParaRPr>
          </a:p>
        </p:txBody>
      </p:sp>
      <p:pic>
        <p:nvPicPr>
          <p:cNvPr id="140" name="Google Shape;140;p24"/>
          <p:cNvPicPr preferRelativeResize="0"/>
          <p:nvPr/>
        </p:nvPicPr>
        <p:blipFill>
          <a:blip r:embed="rId3">
            <a:alphaModFix/>
          </a:blip>
          <a:stretch>
            <a:fillRect/>
          </a:stretch>
        </p:blipFill>
        <p:spPr>
          <a:xfrm>
            <a:off x="543775" y="3241575"/>
            <a:ext cx="1960450" cy="1586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nl">
                <a:solidFill>
                  <a:schemeClr val="dk2"/>
                </a:solidFill>
              </a:rPr>
              <a:t>Uitkomsten enquête </a:t>
            </a:r>
            <a:endParaRPr>
              <a:solidFill>
                <a:schemeClr val="dk2"/>
              </a:solidFill>
            </a:endParaRPr>
          </a:p>
        </p:txBody>
      </p:sp>
      <p:sp>
        <p:nvSpPr>
          <p:cNvPr id="146" name="Google Shape;146;p25"/>
          <p:cNvSpPr txBox="1">
            <a:spLocks noGrp="1"/>
          </p:cNvSpPr>
          <p:nvPr>
            <p:ph type="body" idx="1"/>
          </p:nvPr>
        </p:nvSpPr>
        <p:spPr>
          <a:xfrm>
            <a:off x="3539325" y="565950"/>
            <a:ext cx="5090400" cy="4011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2200">
                <a:highlight>
                  <a:srgbClr val="93C47D"/>
                </a:highlight>
                <a:latin typeface="Questrial"/>
                <a:ea typeface="Questrial"/>
                <a:cs typeface="Questrial"/>
                <a:sym typeface="Questrial"/>
              </a:rPr>
              <a:t>Op</a:t>
            </a:r>
            <a:r>
              <a:rPr lang="nl" sz="2200">
                <a:latin typeface="Questrial"/>
                <a:ea typeface="Questrial"/>
                <a:cs typeface="Questrial"/>
                <a:sym typeface="Questrial"/>
              </a:rPr>
              <a:t> welke talige aspecten kunnen je leerlingen zich vooral ontwikkelen?</a:t>
            </a: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000">
              <a:latin typeface="Questrial"/>
              <a:ea typeface="Questrial"/>
              <a:cs typeface="Questrial"/>
              <a:sym typeface="Questrial"/>
            </a:endParaRPr>
          </a:p>
          <a:p>
            <a:pPr marL="0" lvl="0" indent="0" algn="l" rtl="0">
              <a:lnSpc>
                <a:spcPct val="115000"/>
              </a:lnSpc>
              <a:spcBef>
                <a:spcPts val="0"/>
              </a:spcBef>
              <a:spcAft>
                <a:spcPts val="0"/>
              </a:spcAft>
              <a:buNone/>
            </a:pPr>
            <a:r>
              <a:rPr lang="nl" sz="2000">
                <a:latin typeface="Questrial"/>
                <a:ea typeface="Questrial"/>
                <a:cs typeface="Questrial"/>
                <a:sym typeface="Questrial"/>
              </a:rPr>
              <a:t>“Leerlingen begrijpen </a:t>
            </a:r>
            <a:r>
              <a:rPr lang="nl" sz="2000" u="sng">
                <a:latin typeface="Questrial"/>
                <a:ea typeface="Questrial"/>
                <a:cs typeface="Questrial"/>
                <a:sym typeface="Questrial"/>
              </a:rPr>
              <a:t>teksten</a:t>
            </a:r>
            <a:r>
              <a:rPr lang="nl" sz="2000">
                <a:latin typeface="Questrial"/>
                <a:ea typeface="Questrial"/>
                <a:cs typeface="Questrial"/>
                <a:sym typeface="Questrial"/>
              </a:rPr>
              <a:t> of </a:t>
            </a:r>
            <a:r>
              <a:rPr lang="nl" sz="2000" u="sng">
                <a:latin typeface="Questrial"/>
                <a:ea typeface="Questrial"/>
                <a:cs typeface="Questrial"/>
                <a:sym typeface="Questrial"/>
              </a:rPr>
              <a:t>vragen</a:t>
            </a:r>
            <a:r>
              <a:rPr lang="nl" sz="2000">
                <a:latin typeface="Questrial"/>
                <a:ea typeface="Questrial"/>
                <a:cs typeface="Questrial"/>
                <a:sym typeface="Questrial"/>
              </a:rPr>
              <a:t> niet, omdat ze </a:t>
            </a:r>
            <a:r>
              <a:rPr lang="nl" sz="2000" u="sng">
                <a:latin typeface="Questrial"/>
                <a:ea typeface="Questrial"/>
                <a:cs typeface="Questrial"/>
                <a:sym typeface="Questrial"/>
              </a:rPr>
              <a:t>woorden</a:t>
            </a:r>
            <a:r>
              <a:rPr lang="nl" sz="2000">
                <a:latin typeface="Questrial"/>
                <a:ea typeface="Questrial"/>
                <a:cs typeface="Questrial"/>
                <a:sym typeface="Questrial"/>
              </a:rPr>
              <a:t> niet kennen of geen </a:t>
            </a:r>
            <a:r>
              <a:rPr lang="nl" sz="2000" u="sng">
                <a:latin typeface="Questrial"/>
                <a:ea typeface="Questrial"/>
                <a:cs typeface="Questrial"/>
                <a:sym typeface="Questrial"/>
              </a:rPr>
              <a:t>verbanden</a:t>
            </a:r>
            <a:r>
              <a:rPr lang="nl" sz="2000">
                <a:latin typeface="Questrial"/>
                <a:ea typeface="Questrial"/>
                <a:cs typeface="Questrial"/>
                <a:sym typeface="Questrial"/>
              </a:rPr>
              <a:t> kunnen leggen. Vaak krijgen ze maar de helft van het aantal te behalen punten, terwijl ze wel het antwoord weten. Ze zijn ook niet in staat om antwoorden goed (in hun eigen woorden) te </a:t>
            </a:r>
            <a:r>
              <a:rPr lang="nl" sz="2000" u="sng">
                <a:latin typeface="Questrial"/>
                <a:ea typeface="Questrial"/>
                <a:cs typeface="Questrial"/>
                <a:sym typeface="Questrial"/>
              </a:rPr>
              <a:t>formuleren</a:t>
            </a:r>
            <a:r>
              <a:rPr lang="nl" sz="2000">
                <a:latin typeface="Questrial"/>
                <a:ea typeface="Questrial"/>
                <a:cs typeface="Questrial"/>
                <a:sym typeface="Questrial"/>
              </a:rPr>
              <a:t>.”</a:t>
            </a:r>
            <a:endParaRPr sz="2000">
              <a:latin typeface="Questrial"/>
              <a:ea typeface="Questrial"/>
              <a:cs typeface="Questrial"/>
              <a:sym typeface="Questrial"/>
            </a:endParaRPr>
          </a:p>
          <a:p>
            <a:pPr marL="0" lvl="0" indent="0" algn="l" rtl="0">
              <a:lnSpc>
                <a:spcPct val="150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457200" lvl="0" indent="0" algn="l" rtl="0">
              <a:spcBef>
                <a:spcPts val="0"/>
              </a:spcBef>
              <a:spcAft>
                <a:spcPts val="0"/>
              </a:spcAft>
              <a:buNone/>
            </a:pPr>
            <a:endParaRPr sz="2200">
              <a:latin typeface="Questrial"/>
              <a:ea typeface="Questrial"/>
              <a:cs typeface="Questrial"/>
              <a:sym typeface="Questrial"/>
            </a:endParaRPr>
          </a:p>
          <a:p>
            <a:pPr marL="457200" lvl="0" indent="0" algn="l" rtl="0">
              <a:spcBef>
                <a:spcPts val="1600"/>
              </a:spcBef>
              <a:spcAft>
                <a:spcPts val="1600"/>
              </a:spcAft>
              <a:buNone/>
            </a:pPr>
            <a:endParaRPr sz="2200">
              <a:latin typeface="Questrial"/>
              <a:ea typeface="Questrial"/>
              <a:cs typeface="Questrial"/>
              <a:sym typeface="Questrial"/>
            </a:endParaRPr>
          </a:p>
        </p:txBody>
      </p:sp>
      <p:pic>
        <p:nvPicPr>
          <p:cNvPr id="147" name="Google Shape;147;p25"/>
          <p:cNvPicPr preferRelativeResize="0"/>
          <p:nvPr/>
        </p:nvPicPr>
        <p:blipFill>
          <a:blip r:embed="rId3">
            <a:alphaModFix/>
          </a:blip>
          <a:stretch>
            <a:fillRect/>
          </a:stretch>
        </p:blipFill>
        <p:spPr>
          <a:xfrm>
            <a:off x="543775" y="3241575"/>
            <a:ext cx="1960450" cy="1586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nl">
                <a:solidFill>
                  <a:schemeClr val="dk2"/>
                </a:solidFill>
              </a:rPr>
              <a:t>Uitkomsten enquête </a:t>
            </a:r>
            <a:endParaRPr>
              <a:solidFill>
                <a:schemeClr val="dk2"/>
              </a:solidFill>
            </a:endParaRPr>
          </a:p>
        </p:txBody>
      </p:sp>
      <p:sp>
        <p:nvSpPr>
          <p:cNvPr id="153" name="Google Shape;153;p26"/>
          <p:cNvSpPr txBox="1">
            <a:spLocks noGrp="1"/>
          </p:cNvSpPr>
          <p:nvPr>
            <p:ph type="body" idx="1"/>
          </p:nvPr>
        </p:nvSpPr>
        <p:spPr>
          <a:xfrm>
            <a:off x="3539325" y="565950"/>
            <a:ext cx="5090400" cy="4011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2200">
                <a:highlight>
                  <a:srgbClr val="A2C4C9"/>
                </a:highlight>
                <a:latin typeface="Questrial"/>
                <a:ea typeface="Questrial"/>
                <a:cs typeface="Questrial"/>
                <a:sym typeface="Questrial"/>
              </a:rPr>
              <a:t>Welke</a:t>
            </a:r>
            <a:r>
              <a:rPr lang="nl" sz="2200">
                <a:latin typeface="Questrial"/>
                <a:ea typeface="Questrial"/>
                <a:cs typeface="Questrial"/>
                <a:sym typeface="Questrial"/>
              </a:rPr>
              <a:t> interventies zou je in willen zetten om de prestaties van je leerlingen te verbeteren?</a:t>
            </a: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000">
                <a:latin typeface="Questrial"/>
                <a:ea typeface="Questrial"/>
                <a:cs typeface="Questrial"/>
                <a:sym typeface="Questrial"/>
              </a:rPr>
              <a:t>leerlingen </a:t>
            </a:r>
            <a:r>
              <a:rPr lang="nl" sz="2000" u="sng">
                <a:latin typeface="Questrial"/>
                <a:ea typeface="Questrial"/>
                <a:cs typeface="Questrial"/>
                <a:sym typeface="Questrial"/>
              </a:rPr>
              <a:t>taalfeedback</a:t>
            </a:r>
            <a:r>
              <a:rPr lang="nl" sz="2000">
                <a:latin typeface="Questrial"/>
                <a:ea typeface="Questrial"/>
                <a:cs typeface="Questrial"/>
                <a:sym typeface="Questrial"/>
              </a:rPr>
              <a:t> geven (72%)</a:t>
            </a:r>
            <a:endParaRPr sz="20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000">
                <a:latin typeface="Questrial"/>
                <a:ea typeface="Questrial"/>
                <a:cs typeface="Questrial"/>
                <a:sym typeface="Questrial"/>
              </a:rPr>
              <a:t>leerstof in heldere </a:t>
            </a:r>
            <a:r>
              <a:rPr lang="nl" sz="2000" u="sng">
                <a:latin typeface="Questrial"/>
                <a:ea typeface="Questrial"/>
                <a:cs typeface="Questrial"/>
                <a:sym typeface="Questrial"/>
              </a:rPr>
              <a:t>context</a:t>
            </a:r>
            <a:r>
              <a:rPr lang="nl" sz="2000">
                <a:latin typeface="Questrial"/>
                <a:ea typeface="Questrial"/>
                <a:cs typeface="Questrial"/>
                <a:sym typeface="Questrial"/>
              </a:rPr>
              <a:t> plaatsen (46%)</a:t>
            </a:r>
            <a:endParaRPr sz="20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000">
                <a:latin typeface="Questrial"/>
                <a:ea typeface="Questrial"/>
                <a:cs typeface="Questrial"/>
                <a:sym typeface="Questrial"/>
              </a:rPr>
              <a:t>aandacht voor </a:t>
            </a:r>
            <a:r>
              <a:rPr lang="nl" sz="2000" u="sng">
                <a:latin typeface="Questrial"/>
                <a:ea typeface="Questrial"/>
                <a:cs typeface="Questrial"/>
                <a:sym typeface="Questrial"/>
              </a:rPr>
              <a:t>taalleerstrategieën</a:t>
            </a:r>
            <a:r>
              <a:rPr lang="nl" sz="2000">
                <a:latin typeface="Questrial"/>
                <a:ea typeface="Questrial"/>
                <a:cs typeface="Questrial"/>
                <a:sym typeface="Questrial"/>
              </a:rPr>
              <a:t> (41%)</a:t>
            </a:r>
            <a:endParaRPr sz="20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000">
                <a:latin typeface="Questrial"/>
                <a:ea typeface="Questrial"/>
                <a:cs typeface="Questrial"/>
                <a:sym typeface="Questrial"/>
              </a:rPr>
              <a:t>duidelijkere </a:t>
            </a:r>
            <a:r>
              <a:rPr lang="nl" sz="2000" u="sng">
                <a:latin typeface="Questrial"/>
                <a:ea typeface="Questrial"/>
                <a:cs typeface="Questrial"/>
                <a:sym typeface="Questrial"/>
              </a:rPr>
              <a:t>instructie</a:t>
            </a:r>
            <a:r>
              <a:rPr lang="nl" sz="2000">
                <a:latin typeface="Questrial"/>
                <a:ea typeface="Questrial"/>
                <a:cs typeface="Questrial"/>
                <a:sym typeface="Questrial"/>
              </a:rPr>
              <a:t> geven (41%)</a:t>
            </a:r>
            <a:endParaRPr sz="2000">
              <a:latin typeface="Questrial"/>
              <a:ea typeface="Questrial"/>
              <a:cs typeface="Questrial"/>
              <a:sym typeface="Questrial"/>
            </a:endParaRPr>
          </a:p>
          <a:p>
            <a:pPr marL="0" lvl="0" indent="0" algn="l" rtl="0">
              <a:lnSpc>
                <a:spcPct val="115000"/>
              </a:lnSpc>
              <a:spcBef>
                <a:spcPts val="0"/>
              </a:spcBef>
              <a:spcAft>
                <a:spcPts val="0"/>
              </a:spcAft>
              <a:buNone/>
            </a:pPr>
            <a:endParaRPr sz="2000">
              <a:latin typeface="Questrial"/>
              <a:ea typeface="Questrial"/>
              <a:cs typeface="Questrial"/>
              <a:sym typeface="Questrial"/>
            </a:endParaRPr>
          </a:p>
          <a:p>
            <a:pPr marL="0" lvl="0" indent="0" algn="l" rtl="0">
              <a:lnSpc>
                <a:spcPct val="150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457200" lvl="0" indent="0" algn="l" rtl="0">
              <a:spcBef>
                <a:spcPts val="0"/>
              </a:spcBef>
              <a:spcAft>
                <a:spcPts val="0"/>
              </a:spcAft>
              <a:buNone/>
            </a:pPr>
            <a:endParaRPr sz="2200">
              <a:latin typeface="Questrial"/>
              <a:ea typeface="Questrial"/>
              <a:cs typeface="Questrial"/>
              <a:sym typeface="Questrial"/>
            </a:endParaRPr>
          </a:p>
          <a:p>
            <a:pPr marL="457200" lvl="0" indent="0" algn="l" rtl="0">
              <a:spcBef>
                <a:spcPts val="1600"/>
              </a:spcBef>
              <a:spcAft>
                <a:spcPts val="1600"/>
              </a:spcAft>
              <a:buNone/>
            </a:pPr>
            <a:endParaRPr sz="2200">
              <a:latin typeface="Questrial"/>
              <a:ea typeface="Questrial"/>
              <a:cs typeface="Questrial"/>
              <a:sym typeface="Questrial"/>
            </a:endParaRPr>
          </a:p>
        </p:txBody>
      </p:sp>
      <p:pic>
        <p:nvPicPr>
          <p:cNvPr id="154" name="Google Shape;154;p26"/>
          <p:cNvPicPr preferRelativeResize="0"/>
          <p:nvPr/>
        </p:nvPicPr>
        <p:blipFill>
          <a:blip r:embed="rId3">
            <a:alphaModFix/>
          </a:blip>
          <a:stretch>
            <a:fillRect/>
          </a:stretch>
        </p:blipFill>
        <p:spPr>
          <a:xfrm>
            <a:off x="543775" y="3241575"/>
            <a:ext cx="1960450" cy="1586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nl">
                <a:solidFill>
                  <a:schemeClr val="dk2"/>
                </a:solidFill>
              </a:rPr>
              <a:t>Uitkomsten enquête </a:t>
            </a:r>
            <a:endParaRPr>
              <a:solidFill>
                <a:schemeClr val="dk2"/>
              </a:solidFill>
            </a:endParaRPr>
          </a:p>
        </p:txBody>
      </p:sp>
      <p:sp>
        <p:nvSpPr>
          <p:cNvPr id="160" name="Google Shape;160;p27"/>
          <p:cNvSpPr txBox="1">
            <a:spLocks noGrp="1"/>
          </p:cNvSpPr>
          <p:nvPr>
            <p:ph type="body" idx="1"/>
          </p:nvPr>
        </p:nvSpPr>
        <p:spPr>
          <a:xfrm>
            <a:off x="3539325" y="565950"/>
            <a:ext cx="5090400" cy="4011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nl" sz="2200">
                <a:highlight>
                  <a:srgbClr val="A2C4C9"/>
                </a:highlight>
                <a:latin typeface="Questrial"/>
                <a:ea typeface="Questrial"/>
                <a:cs typeface="Questrial"/>
                <a:sym typeface="Questrial"/>
              </a:rPr>
              <a:t>Wat</a:t>
            </a:r>
            <a:r>
              <a:rPr lang="nl" sz="2200">
                <a:latin typeface="Questrial"/>
                <a:ea typeface="Questrial"/>
                <a:cs typeface="Questrial"/>
                <a:sym typeface="Questrial"/>
              </a:rPr>
              <a:t> heb je daarvoor nodig?</a:t>
            </a:r>
            <a:endParaRPr sz="22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000">
                <a:latin typeface="Questrial"/>
                <a:ea typeface="Questrial"/>
                <a:cs typeface="Questrial"/>
                <a:sym typeface="Questrial"/>
              </a:rPr>
              <a:t>bewustwording</a:t>
            </a:r>
            <a:endParaRPr sz="20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000">
                <a:latin typeface="Questrial"/>
                <a:ea typeface="Questrial"/>
                <a:cs typeface="Questrial"/>
                <a:sym typeface="Questrial"/>
              </a:rPr>
              <a:t>tijd</a:t>
            </a:r>
            <a:endParaRPr sz="20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000">
                <a:latin typeface="Questrial"/>
                <a:ea typeface="Questrial"/>
                <a:cs typeface="Questrial"/>
                <a:sym typeface="Questrial"/>
              </a:rPr>
              <a:t>zelf voldoende taalvaardigheid</a:t>
            </a:r>
            <a:endParaRPr sz="2000">
              <a:latin typeface="Questrial"/>
              <a:ea typeface="Questrial"/>
              <a:cs typeface="Questrial"/>
              <a:sym typeface="Questrial"/>
            </a:endParaRPr>
          </a:p>
          <a:p>
            <a:pPr marL="0" lvl="0" indent="0" algn="l" rtl="0">
              <a:lnSpc>
                <a:spcPct val="150000"/>
              </a:lnSpc>
              <a:spcBef>
                <a:spcPts val="0"/>
              </a:spcBef>
              <a:spcAft>
                <a:spcPts val="0"/>
              </a:spcAft>
              <a:buClr>
                <a:srgbClr val="000000"/>
              </a:buClr>
              <a:buSzPts val="1100"/>
              <a:buFont typeface="Arial"/>
              <a:buNone/>
            </a:pPr>
            <a:r>
              <a:rPr lang="nl"/>
              <a:t>●</a:t>
            </a:r>
            <a:r>
              <a:rPr lang="nl" sz="2000">
                <a:latin typeface="Questrial"/>
                <a:ea typeface="Questrial"/>
                <a:cs typeface="Questrial"/>
                <a:sym typeface="Questrial"/>
              </a:rPr>
              <a:t>kleinere klassen</a:t>
            </a:r>
            <a:endParaRPr sz="20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000">
                <a:latin typeface="Questrial"/>
                <a:ea typeface="Questrial"/>
                <a:cs typeface="Questrial"/>
                <a:sym typeface="Questrial"/>
              </a:rPr>
              <a:t>kennis van taalfeedback</a:t>
            </a:r>
            <a:endParaRPr sz="20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000">
                <a:latin typeface="Questrial"/>
                <a:ea typeface="Questrial"/>
                <a:cs typeface="Questrial"/>
                <a:sym typeface="Questrial"/>
              </a:rPr>
              <a:t>kennis van taalleerstrategieën</a:t>
            </a:r>
            <a:endParaRPr sz="2000">
              <a:latin typeface="Questrial"/>
              <a:ea typeface="Questrial"/>
              <a:cs typeface="Questrial"/>
              <a:sym typeface="Questrial"/>
            </a:endParaRPr>
          </a:p>
          <a:p>
            <a:pPr marL="0" lvl="0" indent="0" algn="l" rtl="0">
              <a:lnSpc>
                <a:spcPct val="150000"/>
              </a:lnSpc>
              <a:spcBef>
                <a:spcPts val="0"/>
              </a:spcBef>
              <a:spcAft>
                <a:spcPts val="0"/>
              </a:spcAft>
              <a:buNone/>
            </a:pPr>
            <a:r>
              <a:rPr lang="nl"/>
              <a:t>●</a:t>
            </a:r>
            <a:r>
              <a:rPr lang="nl" sz="2000">
                <a:latin typeface="Questrial"/>
                <a:ea typeface="Questrial"/>
                <a:cs typeface="Questrial"/>
                <a:sym typeface="Questrial"/>
              </a:rPr>
              <a:t>werkvormen, materialen</a:t>
            </a:r>
            <a:endParaRPr sz="2000">
              <a:latin typeface="Questrial"/>
              <a:ea typeface="Questrial"/>
              <a:cs typeface="Questrial"/>
              <a:sym typeface="Questrial"/>
            </a:endParaRPr>
          </a:p>
          <a:p>
            <a:pPr marL="0" lvl="0" indent="0" algn="l" rtl="0">
              <a:lnSpc>
                <a:spcPct val="150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000">
              <a:latin typeface="Questrial"/>
              <a:ea typeface="Questrial"/>
              <a:cs typeface="Questrial"/>
              <a:sym typeface="Questrial"/>
            </a:endParaRPr>
          </a:p>
          <a:p>
            <a:pPr marL="0" lvl="0" indent="0" algn="l" rtl="0">
              <a:lnSpc>
                <a:spcPct val="150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457200" lvl="0" indent="0" algn="l" rtl="0">
              <a:spcBef>
                <a:spcPts val="0"/>
              </a:spcBef>
              <a:spcAft>
                <a:spcPts val="0"/>
              </a:spcAft>
              <a:buNone/>
            </a:pPr>
            <a:endParaRPr sz="2200">
              <a:latin typeface="Questrial"/>
              <a:ea typeface="Questrial"/>
              <a:cs typeface="Questrial"/>
              <a:sym typeface="Questrial"/>
            </a:endParaRPr>
          </a:p>
          <a:p>
            <a:pPr marL="457200" lvl="0" indent="0" algn="l" rtl="0">
              <a:spcBef>
                <a:spcPts val="1600"/>
              </a:spcBef>
              <a:spcAft>
                <a:spcPts val="1600"/>
              </a:spcAft>
              <a:buNone/>
            </a:pPr>
            <a:endParaRPr sz="2200">
              <a:latin typeface="Questrial"/>
              <a:ea typeface="Questrial"/>
              <a:cs typeface="Questrial"/>
              <a:sym typeface="Questrial"/>
            </a:endParaRPr>
          </a:p>
        </p:txBody>
      </p:sp>
      <p:pic>
        <p:nvPicPr>
          <p:cNvPr id="161" name="Google Shape;161;p27"/>
          <p:cNvPicPr preferRelativeResize="0"/>
          <p:nvPr/>
        </p:nvPicPr>
        <p:blipFill>
          <a:blip r:embed="rId3">
            <a:alphaModFix/>
          </a:blip>
          <a:stretch>
            <a:fillRect/>
          </a:stretch>
        </p:blipFill>
        <p:spPr>
          <a:xfrm>
            <a:off x="543775" y="3241575"/>
            <a:ext cx="1960450" cy="1586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TOL</a:t>
            </a:r>
            <a:endParaRPr>
              <a:solidFill>
                <a:schemeClr val="dk2"/>
              </a:solidFill>
            </a:endParaRPr>
          </a:p>
          <a:p>
            <a:pPr marL="0" lvl="0" indent="0" algn="ctr" rtl="0">
              <a:spcBef>
                <a:spcPts val="0"/>
              </a:spcBef>
              <a:spcAft>
                <a:spcPts val="0"/>
              </a:spcAft>
              <a:buNone/>
            </a:pPr>
            <a:r>
              <a:rPr lang="nl">
                <a:solidFill>
                  <a:schemeClr val="dk2"/>
                </a:solidFill>
              </a:rPr>
              <a:t>Werkvormen</a:t>
            </a:r>
            <a:endParaRPr>
              <a:solidFill>
                <a:schemeClr val="dk2"/>
              </a:solidFill>
            </a:endParaRPr>
          </a:p>
        </p:txBody>
      </p:sp>
      <p:sp>
        <p:nvSpPr>
          <p:cNvPr id="167" name="Google Shape;167;p28"/>
          <p:cNvSpPr txBox="1">
            <a:spLocks noGrp="1"/>
          </p:cNvSpPr>
          <p:nvPr>
            <p:ph type="body" idx="1"/>
          </p:nvPr>
        </p:nvSpPr>
        <p:spPr>
          <a:xfrm>
            <a:off x="3521550" y="565950"/>
            <a:ext cx="5090400" cy="42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2200" b="1">
                <a:latin typeface="Questrial"/>
                <a:ea typeface="Questrial"/>
                <a:cs typeface="Questrial"/>
                <a:sym typeface="Questrial"/>
              </a:rPr>
              <a:t>Woordenschat vergroten:</a:t>
            </a:r>
            <a:endParaRPr sz="2200" b="1">
              <a:latin typeface="Questrial"/>
              <a:ea typeface="Questrial"/>
              <a:cs typeface="Questrial"/>
              <a:sym typeface="Questrial"/>
            </a:endParaRPr>
          </a:p>
          <a:p>
            <a:pPr marL="457200" lvl="0" indent="-368300" algn="l" rtl="0">
              <a:spcBef>
                <a:spcPts val="1600"/>
              </a:spcBef>
              <a:spcAft>
                <a:spcPts val="0"/>
              </a:spcAft>
              <a:buSzPts val="2200"/>
              <a:buFont typeface="Questrial"/>
              <a:buChar char="●"/>
            </a:pPr>
            <a:r>
              <a:rPr lang="nl" sz="2200">
                <a:latin typeface="Questrial"/>
                <a:ea typeface="Questrial"/>
                <a:cs typeface="Questrial"/>
                <a:sym typeface="Questrial"/>
              </a:rPr>
              <a:t>taboewoorden</a:t>
            </a:r>
            <a:endParaRPr sz="2200">
              <a:latin typeface="Questrial"/>
              <a:ea typeface="Questrial"/>
              <a:cs typeface="Questrial"/>
              <a:sym typeface="Questrial"/>
            </a:endParaRPr>
          </a:p>
          <a:p>
            <a:pPr marL="0" lvl="0" indent="0" algn="l" rtl="0">
              <a:spcBef>
                <a:spcPts val="1600"/>
              </a:spcBef>
              <a:spcAft>
                <a:spcPts val="0"/>
              </a:spcAft>
              <a:buNone/>
            </a:pPr>
            <a:r>
              <a:rPr lang="nl" sz="2200" b="1">
                <a:latin typeface="Questrial"/>
                <a:ea typeface="Questrial"/>
                <a:cs typeface="Questrial"/>
                <a:sym typeface="Questrial"/>
              </a:rPr>
              <a:t>Context bieden:</a:t>
            </a:r>
            <a:r>
              <a:rPr lang="nl" sz="2200">
                <a:latin typeface="Questrial"/>
                <a:ea typeface="Questrial"/>
                <a:cs typeface="Questrial"/>
                <a:sym typeface="Questrial"/>
              </a:rPr>
              <a:t>  </a:t>
            </a:r>
            <a:endParaRPr sz="2200">
              <a:latin typeface="Questrial"/>
              <a:ea typeface="Questrial"/>
              <a:cs typeface="Questrial"/>
              <a:sym typeface="Questrial"/>
            </a:endParaRPr>
          </a:p>
          <a:p>
            <a:pPr marL="457200" lvl="0" indent="-368300" algn="l" rtl="0">
              <a:spcBef>
                <a:spcPts val="1600"/>
              </a:spcBef>
              <a:spcAft>
                <a:spcPts val="0"/>
              </a:spcAft>
              <a:buSzPts val="2200"/>
              <a:buFont typeface="Questrial"/>
              <a:buChar char="●"/>
            </a:pPr>
            <a:r>
              <a:rPr lang="nl" sz="2200">
                <a:latin typeface="Questrial"/>
                <a:ea typeface="Questrial"/>
                <a:cs typeface="Questrial"/>
                <a:sym typeface="Questrial"/>
              </a:rPr>
              <a:t>woordvierkant</a:t>
            </a:r>
            <a:endParaRPr sz="22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conceptmap</a:t>
            </a:r>
            <a:endParaRPr sz="2200">
              <a:latin typeface="Questrial"/>
              <a:ea typeface="Questrial"/>
              <a:cs typeface="Questrial"/>
              <a:sym typeface="Questrial"/>
            </a:endParaRPr>
          </a:p>
          <a:p>
            <a:pPr marL="0" lvl="0" indent="0" algn="l" rtl="0">
              <a:spcBef>
                <a:spcPts val="1600"/>
              </a:spcBef>
              <a:spcAft>
                <a:spcPts val="0"/>
              </a:spcAft>
              <a:buNone/>
            </a:pPr>
            <a:r>
              <a:rPr lang="nl" sz="2200" b="1">
                <a:latin typeface="Questrial"/>
                <a:ea typeface="Questrial"/>
                <a:cs typeface="Questrial"/>
                <a:sym typeface="Questrial"/>
              </a:rPr>
              <a:t>Verbeteren formuleren:</a:t>
            </a:r>
            <a:endParaRPr sz="2200" b="1">
              <a:latin typeface="Questrial"/>
              <a:ea typeface="Questrial"/>
              <a:cs typeface="Questrial"/>
              <a:sym typeface="Questrial"/>
            </a:endParaRPr>
          </a:p>
          <a:p>
            <a:pPr marL="457200" lvl="0" indent="-368300" algn="l" rtl="0">
              <a:spcBef>
                <a:spcPts val="1600"/>
              </a:spcBef>
              <a:spcAft>
                <a:spcPts val="0"/>
              </a:spcAft>
              <a:buSzPts val="2200"/>
              <a:buFont typeface="Questrial"/>
              <a:buChar char="●"/>
            </a:pPr>
            <a:r>
              <a:rPr lang="nl" sz="2200">
                <a:latin typeface="Questrial"/>
                <a:ea typeface="Questrial"/>
                <a:cs typeface="Questrial"/>
                <a:sym typeface="Questrial"/>
              </a:rPr>
              <a:t>schrijfkaders</a:t>
            </a:r>
            <a:endParaRPr sz="22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iedereen schrijft</a:t>
            </a:r>
            <a:endParaRPr sz="2200">
              <a:latin typeface="Questrial"/>
              <a:ea typeface="Questrial"/>
              <a:cs typeface="Questrial"/>
              <a:sym typeface="Questrial"/>
            </a:endParaRPr>
          </a:p>
          <a:p>
            <a:pPr marL="457200" lvl="0" indent="0" algn="l" rtl="0">
              <a:spcBef>
                <a:spcPts val="1600"/>
              </a:spcBef>
              <a:spcAft>
                <a:spcPts val="0"/>
              </a:spcAft>
              <a:buNone/>
            </a:pPr>
            <a:endParaRPr sz="2200">
              <a:latin typeface="Questrial"/>
              <a:ea typeface="Questrial"/>
              <a:cs typeface="Questrial"/>
              <a:sym typeface="Questrial"/>
            </a:endParaRPr>
          </a:p>
          <a:p>
            <a:pPr marL="457200" lvl="0" indent="0" algn="l" rtl="0">
              <a:spcBef>
                <a:spcPts val="1600"/>
              </a:spcBef>
              <a:spcAft>
                <a:spcPts val="0"/>
              </a:spcAft>
              <a:buNone/>
            </a:pPr>
            <a:endParaRPr sz="2200">
              <a:latin typeface="Questrial"/>
              <a:ea typeface="Questrial"/>
              <a:cs typeface="Questrial"/>
              <a:sym typeface="Questrial"/>
            </a:endParaRPr>
          </a:p>
          <a:p>
            <a:pPr marL="0" lvl="0" indent="0" algn="l" rtl="0">
              <a:spcBef>
                <a:spcPts val="1600"/>
              </a:spcBef>
              <a:spcAft>
                <a:spcPts val="0"/>
              </a:spcAft>
              <a:buNone/>
            </a:pPr>
            <a:endParaRPr sz="2200">
              <a:latin typeface="Questrial"/>
              <a:ea typeface="Questrial"/>
              <a:cs typeface="Questrial"/>
              <a:sym typeface="Questrial"/>
            </a:endParaRPr>
          </a:p>
          <a:p>
            <a:pPr marL="0" lvl="0" indent="0" algn="l" rtl="0">
              <a:spcBef>
                <a:spcPts val="1600"/>
              </a:spcBef>
              <a:spcAft>
                <a:spcPts val="0"/>
              </a:spcAft>
              <a:buNone/>
            </a:pPr>
            <a:endParaRPr sz="2200">
              <a:latin typeface="Questrial"/>
              <a:ea typeface="Questrial"/>
              <a:cs typeface="Questrial"/>
              <a:sym typeface="Questrial"/>
            </a:endParaRPr>
          </a:p>
          <a:p>
            <a:pPr marL="0" lvl="0" indent="0" algn="l" rtl="0">
              <a:spcBef>
                <a:spcPts val="1600"/>
              </a:spcBef>
              <a:spcAft>
                <a:spcPts val="1600"/>
              </a:spcAft>
              <a:buNone/>
            </a:pPr>
            <a:endParaRPr sz="2200">
              <a:latin typeface="Questrial"/>
              <a:ea typeface="Questrial"/>
              <a:cs typeface="Questrial"/>
              <a:sym typeface="Questrial"/>
            </a:endParaRPr>
          </a:p>
        </p:txBody>
      </p:sp>
      <p:pic>
        <p:nvPicPr>
          <p:cNvPr id="168" name="Google Shape;168;p28"/>
          <p:cNvPicPr preferRelativeResize="0"/>
          <p:nvPr/>
        </p:nvPicPr>
        <p:blipFill>
          <a:blip r:embed="rId3">
            <a:alphaModFix/>
          </a:blip>
          <a:stretch>
            <a:fillRect/>
          </a:stretch>
        </p:blipFill>
        <p:spPr>
          <a:xfrm>
            <a:off x="543775" y="3241575"/>
            <a:ext cx="1960450" cy="1586425"/>
          </a:xfrm>
          <a:prstGeom prst="rect">
            <a:avLst/>
          </a:prstGeom>
          <a:noFill/>
          <a:ln>
            <a:noFill/>
          </a:ln>
        </p:spPr>
      </p:pic>
      <p:pic>
        <p:nvPicPr>
          <p:cNvPr id="169" name="Google Shape;169;p28"/>
          <p:cNvPicPr preferRelativeResize="0"/>
          <p:nvPr/>
        </p:nvPicPr>
        <p:blipFill>
          <a:blip r:embed="rId4">
            <a:alphaModFix/>
          </a:blip>
          <a:stretch>
            <a:fillRect/>
          </a:stretch>
        </p:blipFill>
        <p:spPr>
          <a:xfrm>
            <a:off x="6902425" y="3551625"/>
            <a:ext cx="1392386" cy="1276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nl">
                <a:solidFill>
                  <a:schemeClr val="dk2"/>
                </a:solidFill>
              </a:rPr>
              <a:t>Wat doet deze werkgroep?</a:t>
            </a:r>
            <a:endParaRPr>
              <a:solidFill>
                <a:schemeClr val="dk2"/>
              </a:solidFill>
            </a:endParaRPr>
          </a:p>
        </p:txBody>
      </p:sp>
      <p:sp>
        <p:nvSpPr>
          <p:cNvPr id="175" name="Google Shape;175;p29"/>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200">
              <a:latin typeface="Questrial"/>
              <a:ea typeface="Questrial"/>
              <a:cs typeface="Questrial"/>
              <a:sym typeface="Questrial"/>
            </a:endParaRPr>
          </a:p>
          <a:p>
            <a:pPr marL="0" lvl="0" indent="0" algn="l" rtl="0">
              <a:spcBef>
                <a:spcPts val="1600"/>
              </a:spcBef>
              <a:spcAft>
                <a:spcPts val="1600"/>
              </a:spcAft>
              <a:buNone/>
            </a:pPr>
            <a:endParaRPr sz="2200">
              <a:latin typeface="Questrial"/>
              <a:ea typeface="Questrial"/>
              <a:cs typeface="Questrial"/>
              <a:sym typeface="Questrial"/>
            </a:endParaRPr>
          </a:p>
        </p:txBody>
      </p:sp>
      <p:pic>
        <p:nvPicPr>
          <p:cNvPr id="176" name="Google Shape;176;p29"/>
          <p:cNvPicPr preferRelativeResize="0"/>
          <p:nvPr/>
        </p:nvPicPr>
        <p:blipFill>
          <a:blip r:embed="rId3">
            <a:alphaModFix/>
          </a:blip>
          <a:stretch>
            <a:fillRect/>
          </a:stretch>
        </p:blipFill>
        <p:spPr>
          <a:xfrm>
            <a:off x="543775" y="3241575"/>
            <a:ext cx="1960450" cy="1586425"/>
          </a:xfrm>
          <a:prstGeom prst="rect">
            <a:avLst/>
          </a:prstGeom>
          <a:noFill/>
          <a:ln>
            <a:noFill/>
          </a:ln>
        </p:spPr>
      </p:pic>
      <p:pic>
        <p:nvPicPr>
          <p:cNvPr id="177" name="Google Shape;177;p29"/>
          <p:cNvPicPr preferRelativeResize="0"/>
          <p:nvPr/>
        </p:nvPicPr>
        <p:blipFill rotWithShape="1">
          <a:blip r:embed="rId4">
            <a:alphaModFix/>
          </a:blip>
          <a:srcRect l="1826"/>
          <a:stretch/>
        </p:blipFill>
        <p:spPr>
          <a:xfrm>
            <a:off x="3061100" y="0"/>
            <a:ext cx="604685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Afsluiter</a:t>
            </a:r>
            <a:endParaRPr>
              <a:solidFill>
                <a:schemeClr val="dk2"/>
              </a:solidFill>
            </a:endParaRPr>
          </a:p>
        </p:txBody>
      </p:sp>
      <p:sp>
        <p:nvSpPr>
          <p:cNvPr id="183" name="Google Shape;183;p30"/>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2200">
                <a:latin typeface="Questrial"/>
                <a:ea typeface="Questrial"/>
                <a:cs typeface="Questrial"/>
                <a:sym typeface="Questrial"/>
              </a:rPr>
              <a:t>Wat neem je mee?</a:t>
            </a:r>
            <a:endParaRPr sz="2200">
              <a:latin typeface="Questrial"/>
              <a:ea typeface="Questrial"/>
              <a:cs typeface="Questrial"/>
              <a:sym typeface="Questrial"/>
            </a:endParaRPr>
          </a:p>
          <a:p>
            <a:pPr marL="0" lvl="0" indent="0" algn="l" rtl="0">
              <a:spcBef>
                <a:spcPts val="1600"/>
              </a:spcBef>
              <a:spcAft>
                <a:spcPts val="1600"/>
              </a:spcAft>
              <a:buNone/>
            </a:pPr>
            <a:r>
              <a:rPr lang="nl" sz="2200">
                <a:latin typeface="Questrial"/>
                <a:ea typeface="Questrial"/>
                <a:cs typeface="Questrial"/>
                <a:sym typeface="Questrial"/>
              </a:rPr>
              <a:t>Wat geef je mee?</a:t>
            </a:r>
            <a:endParaRPr sz="2200">
              <a:latin typeface="Questrial"/>
              <a:ea typeface="Questrial"/>
              <a:cs typeface="Questrial"/>
              <a:sym typeface="Questrial"/>
            </a:endParaRPr>
          </a:p>
        </p:txBody>
      </p:sp>
      <p:pic>
        <p:nvPicPr>
          <p:cNvPr id="184" name="Google Shape;184;p30"/>
          <p:cNvPicPr preferRelativeResize="0"/>
          <p:nvPr/>
        </p:nvPicPr>
        <p:blipFill>
          <a:blip r:embed="rId3">
            <a:alphaModFix/>
          </a:blip>
          <a:stretch>
            <a:fillRect/>
          </a:stretch>
        </p:blipFill>
        <p:spPr>
          <a:xfrm>
            <a:off x="543775" y="3241575"/>
            <a:ext cx="1960450" cy="1586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Inhoud workshop</a:t>
            </a:r>
            <a:endParaRPr>
              <a:solidFill>
                <a:schemeClr val="dk2"/>
              </a:solidFill>
            </a:endParaRPr>
          </a:p>
        </p:txBody>
      </p:sp>
      <p:sp>
        <p:nvSpPr>
          <p:cNvPr id="72" name="Google Shape;72;p15"/>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2200">
                <a:latin typeface="Questrial"/>
                <a:ea typeface="Questrial"/>
                <a:cs typeface="Questrial"/>
                <a:sym typeface="Questrial"/>
              </a:rPr>
              <a:t>Welkom</a:t>
            </a:r>
            <a:endParaRPr sz="2200">
              <a:latin typeface="Questrial"/>
              <a:ea typeface="Questrial"/>
              <a:cs typeface="Questrial"/>
              <a:sym typeface="Questrial"/>
            </a:endParaRPr>
          </a:p>
          <a:p>
            <a:pPr marL="0" lvl="0" indent="0" algn="l" rtl="0">
              <a:spcBef>
                <a:spcPts val="0"/>
              </a:spcBef>
              <a:spcAft>
                <a:spcPts val="0"/>
              </a:spcAft>
              <a:buNone/>
            </a:pPr>
            <a:endParaRPr sz="2200">
              <a:latin typeface="Questrial"/>
              <a:ea typeface="Questrial"/>
              <a:cs typeface="Questrial"/>
              <a:sym typeface="Questrial"/>
            </a:endParaRPr>
          </a:p>
          <a:p>
            <a:pPr marL="0" lvl="0" indent="0" algn="l" rtl="0">
              <a:spcBef>
                <a:spcPts val="0"/>
              </a:spcBef>
              <a:spcAft>
                <a:spcPts val="0"/>
              </a:spcAft>
              <a:buNone/>
            </a:pPr>
            <a:r>
              <a:rPr lang="nl" sz="2200">
                <a:latin typeface="Questrial"/>
                <a:ea typeface="Questrial"/>
                <a:cs typeface="Questrial"/>
                <a:sym typeface="Questrial"/>
              </a:rPr>
              <a:t>Introductie </a:t>
            </a:r>
            <a:endParaRPr sz="22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Hoe werkt TOL?</a:t>
            </a:r>
            <a:endParaRPr sz="2200">
              <a:latin typeface="Questrial"/>
              <a:ea typeface="Questrial"/>
              <a:cs typeface="Questrial"/>
              <a:sym typeface="Questrial"/>
            </a:endParaRPr>
          </a:p>
          <a:p>
            <a:pPr marL="457200" lvl="0" indent="0" algn="l" rtl="0">
              <a:spcBef>
                <a:spcPts val="0"/>
              </a:spcBef>
              <a:spcAft>
                <a:spcPts val="0"/>
              </a:spcAft>
              <a:buNone/>
            </a:pPr>
            <a:endParaRPr sz="2200">
              <a:latin typeface="Questrial"/>
              <a:ea typeface="Questrial"/>
              <a:cs typeface="Questrial"/>
              <a:sym typeface="Questrial"/>
            </a:endParaRPr>
          </a:p>
          <a:p>
            <a:pPr marL="0" lvl="0" indent="0" algn="l" rtl="0">
              <a:spcBef>
                <a:spcPts val="0"/>
              </a:spcBef>
              <a:spcAft>
                <a:spcPts val="0"/>
              </a:spcAft>
              <a:buNone/>
            </a:pPr>
            <a:r>
              <a:rPr lang="nl" sz="2200">
                <a:latin typeface="Questrial"/>
                <a:ea typeface="Questrial"/>
                <a:cs typeface="Questrial"/>
                <a:sym typeface="Questrial"/>
              </a:rPr>
              <a:t>Informatie</a:t>
            </a:r>
            <a:endParaRPr sz="22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Wat is TOL?</a:t>
            </a:r>
            <a:endParaRPr sz="22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Wat doet deze werkgroep?</a:t>
            </a:r>
            <a:endParaRPr sz="2200">
              <a:latin typeface="Questrial"/>
              <a:ea typeface="Questrial"/>
              <a:cs typeface="Questrial"/>
              <a:sym typeface="Questrial"/>
            </a:endParaRPr>
          </a:p>
          <a:p>
            <a:pPr marL="0" lvl="0" indent="0" algn="l" rtl="0">
              <a:spcBef>
                <a:spcPts val="0"/>
              </a:spcBef>
              <a:spcAft>
                <a:spcPts val="0"/>
              </a:spcAft>
              <a:buNone/>
            </a:pPr>
            <a:endParaRPr sz="2200">
              <a:latin typeface="Questrial"/>
              <a:ea typeface="Questrial"/>
              <a:cs typeface="Questrial"/>
              <a:sym typeface="Questrial"/>
            </a:endParaRPr>
          </a:p>
          <a:p>
            <a:pPr marL="0" lvl="0" indent="0" algn="l" rtl="0">
              <a:spcBef>
                <a:spcPts val="0"/>
              </a:spcBef>
              <a:spcAft>
                <a:spcPts val="0"/>
              </a:spcAft>
              <a:buNone/>
            </a:pPr>
            <a:r>
              <a:rPr lang="nl" sz="2200">
                <a:latin typeface="Questrial"/>
                <a:ea typeface="Questrial"/>
                <a:cs typeface="Questrial"/>
                <a:sym typeface="Questrial"/>
              </a:rPr>
              <a:t>Afsluiter</a:t>
            </a:r>
            <a:endParaRPr sz="2200">
              <a:latin typeface="Questrial"/>
              <a:ea typeface="Questrial"/>
              <a:cs typeface="Questrial"/>
              <a:sym typeface="Questrial"/>
            </a:endParaRPr>
          </a:p>
          <a:p>
            <a:pPr marL="0" lvl="0" indent="0" algn="l" rtl="0">
              <a:spcBef>
                <a:spcPts val="0"/>
              </a:spcBef>
              <a:spcAft>
                <a:spcPts val="0"/>
              </a:spcAft>
              <a:buNone/>
            </a:pPr>
            <a:endParaRPr sz="1800">
              <a:latin typeface="Questrial"/>
              <a:ea typeface="Questrial"/>
              <a:cs typeface="Questrial"/>
              <a:sym typeface="Questrial"/>
            </a:endParaRPr>
          </a:p>
          <a:p>
            <a:pPr marL="0" lvl="0" indent="0" algn="l" rtl="0">
              <a:spcBef>
                <a:spcPts val="1600"/>
              </a:spcBef>
              <a:spcAft>
                <a:spcPts val="1600"/>
              </a:spcAft>
              <a:buNone/>
            </a:pPr>
            <a:endParaRPr sz="1800">
              <a:latin typeface="Questrial"/>
              <a:ea typeface="Questrial"/>
              <a:cs typeface="Questrial"/>
              <a:sym typeface="Questrial"/>
            </a:endParaRPr>
          </a:p>
        </p:txBody>
      </p:sp>
      <p:pic>
        <p:nvPicPr>
          <p:cNvPr id="73" name="Google Shape;73;p15"/>
          <p:cNvPicPr preferRelativeResize="0"/>
          <p:nvPr/>
        </p:nvPicPr>
        <p:blipFill>
          <a:blip r:embed="rId3">
            <a:alphaModFix/>
          </a:blip>
          <a:stretch>
            <a:fillRect/>
          </a:stretch>
        </p:blipFill>
        <p:spPr>
          <a:xfrm>
            <a:off x="543775" y="3241575"/>
            <a:ext cx="1960450" cy="1586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Introductie</a:t>
            </a:r>
            <a:endParaRPr>
              <a:solidFill>
                <a:schemeClr val="dk2"/>
              </a:solidFill>
            </a:endParaRPr>
          </a:p>
        </p:txBody>
      </p:sp>
      <p:sp>
        <p:nvSpPr>
          <p:cNvPr id="79" name="Google Shape;79;p16"/>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2200">
                <a:latin typeface="Questrial"/>
                <a:ea typeface="Questrial"/>
                <a:cs typeface="Questrial"/>
                <a:sym typeface="Questrial"/>
              </a:rPr>
              <a:t>Woordenschatten</a:t>
            </a:r>
            <a:endParaRPr sz="2200">
              <a:latin typeface="Questrial"/>
              <a:ea typeface="Questrial"/>
              <a:cs typeface="Questrial"/>
              <a:sym typeface="Questrial"/>
            </a:endParaRPr>
          </a:p>
          <a:p>
            <a:pPr marL="0" lvl="0" indent="0" algn="l" rtl="0">
              <a:spcBef>
                <a:spcPts val="0"/>
              </a:spcBef>
              <a:spcAft>
                <a:spcPts val="0"/>
              </a:spcAft>
              <a:buNone/>
            </a:pPr>
            <a:endParaRPr sz="1800">
              <a:latin typeface="Questrial"/>
              <a:ea typeface="Questrial"/>
              <a:cs typeface="Questrial"/>
              <a:sym typeface="Questrial"/>
            </a:endParaRPr>
          </a:p>
          <a:p>
            <a:pPr marL="0" lvl="0" indent="0" algn="l" rtl="0">
              <a:spcBef>
                <a:spcPts val="1600"/>
              </a:spcBef>
              <a:spcAft>
                <a:spcPts val="1600"/>
              </a:spcAft>
              <a:buNone/>
            </a:pPr>
            <a:endParaRPr sz="1800">
              <a:latin typeface="Questrial"/>
              <a:ea typeface="Questrial"/>
              <a:cs typeface="Questrial"/>
              <a:sym typeface="Questrial"/>
            </a:endParaRPr>
          </a:p>
        </p:txBody>
      </p:sp>
      <p:pic>
        <p:nvPicPr>
          <p:cNvPr id="80" name="Google Shape;80;p16"/>
          <p:cNvPicPr preferRelativeResize="0"/>
          <p:nvPr/>
        </p:nvPicPr>
        <p:blipFill>
          <a:blip r:embed="rId3">
            <a:alphaModFix/>
          </a:blip>
          <a:stretch>
            <a:fillRect/>
          </a:stretch>
        </p:blipFill>
        <p:spPr>
          <a:xfrm>
            <a:off x="543775" y="3241575"/>
            <a:ext cx="1960450" cy="1586425"/>
          </a:xfrm>
          <a:prstGeom prst="rect">
            <a:avLst/>
          </a:prstGeom>
          <a:noFill/>
          <a:ln>
            <a:noFill/>
          </a:ln>
        </p:spPr>
      </p:pic>
      <p:pic>
        <p:nvPicPr>
          <p:cNvPr id="81" name="Google Shape;81;p16"/>
          <p:cNvPicPr preferRelativeResize="0"/>
          <p:nvPr/>
        </p:nvPicPr>
        <p:blipFill>
          <a:blip r:embed="rId4">
            <a:alphaModFix/>
          </a:blip>
          <a:stretch>
            <a:fillRect/>
          </a:stretch>
        </p:blipFill>
        <p:spPr>
          <a:xfrm>
            <a:off x="5230250" y="1844000"/>
            <a:ext cx="1708549" cy="1893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p:txBody>
      </p:sp>
      <p:sp>
        <p:nvSpPr>
          <p:cNvPr id="87" name="Google Shape;87;p17"/>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2200">
                <a:latin typeface="Questrial"/>
                <a:ea typeface="Questrial"/>
                <a:cs typeface="Questrial"/>
                <a:sym typeface="Questrial"/>
              </a:rPr>
              <a:t>Maak kennis met 3 leerlingen:</a:t>
            </a:r>
            <a:endParaRPr sz="2200">
              <a:latin typeface="Questrial"/>
              <a:ea typeface="Questrial"/>
              <a:cs typeface="Questrial"/>
              <a:sym typeface="Questrial"/>
            </a:endParaRPr>
          </a:p>
          <a:p>
            <a:pPr marL="457200" lvl="0" indent="-368300" algn="l" rtl="0">
              <a:spcBef>
                <a:spcPts val="1600"/>
              </a:spcBef>
              <a:spcAft>
                <a:spcPts val="0"/>
              </a:spcAft>
              <a:buSzPts val="2200"/>
              <a:buFont typeface="Questrial"/>
              <a:buChar char="●"/>
            </a:pPr>
            <a:r>
              <a:rPr lang="nl" sz="2200">
                <a:latin typeface="Questrial"/>
                <a:ea typeface="Questrial"/>
                <a:cs typeface="Questrial"/>
                <a:sym typeface="Questrial"/>
              </a:rPr>
              <a:t>Lubna</a:t>
            </a:r>
            <a:endParaRPr sz="22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nl" sz="1800">
                <a:latin typeface="Questrial"/>
                <a:ea typeface="Questrial"/>
                <a:cs typeface="Questrial"/>
                <a:sym typeface="Questrial"/>
              </a:rPr>
              <a:t>17 jaar</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nl" sz="1800">
                <a:latin typeface="Questrial"/>
                <a:ea typeface="Questrial"/>
                <a:cs typeface="Questrial"/>
                <a:sym typeface="Questrial"/>
              </a:rPr>
              <a:t>vwo 4</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nl" sz="1800">
                <a:latin typeface="Questrial"/>
                <a:ea typeface="Questrial"/>
                <a:cs typeface="Questrial"/>
                <a:sym typeface="Questrial"/>
              </a:rPr>
              <a:t>1,5 jaar in Nederland</a:t>
            </a:r>
            <a:endParaRPr sz="18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Mike</a:t>
            </a:r>
            <a:endParaRPr sz="22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nl" sz="1800">
                <a:latin typeface="Questrial"/>
                <a:ea typeface="Questrial"/>
                <a:cs typeface="Questrial"/>
                <a:sym typeface="Questrial"/>
              </a:rPr>
              <a:t>18 jaar</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nl" sz="1800">
                <a:latin typeface="Questrial"/>
                <a:ea typeface="Questrial"/>
                <a:cs typeface="Questrial"/>
                <a:sym typeface="Questrial"/>
              </a:rPr>
              <a:t>havo 5</a:t>
            </a:r>
            <a:endParaRPr sz="18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Tim</a:t>
            </a:r>
            <a:endParaRPr sz="22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nl" sz="1800">
                <a:latin typeface="Questrial"/>
                <a:ea typeface="Questrial"/>
                <a:cs typeface="Questrial"/>
                <a:sym typeface="Questrial"/>
              </a:rPr>
              <a:t>13 jaar</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nl" sz="1800">
                <a:latin typeface="Questrial"/>
                <a:ea typeface="Questrial"/>
                <a:cs typeface="Questrial"/>
                <a:sym typeface="Questrial"/>
              </a:rPr>
              <a:t>mavo 2</a:t>
            </a:r>
            <a:endParaRPr sz="1800">
              <a:latin typeface="Questrial"/>
              <a:ea typeface="Questrial"/>
              <a:cs typeface="Questrial"/>
              <a:sym typeface="Questrial"/>
            </a:endParaRPr>
          </a:p>
          <a:p>
            <a:pPr marL="0" lvl="0" indent="0" algn="l" rtl="0">
              <a:spcBef>
                <a:spcPts val="1600"/>
              </a:spcBef>
              <a:spcAft>
                <a:spcPts val="1600"/>
              </a:spcAft>
              <a:buNone/>
            </a:pPr>
            <a:endParaRPr sz="2200">
              <a:latin typeface="Questrial"/>
              <a:ea typeface="Questrial"/>
              <a:cs typeface="Questrial"/>
              <a:sym typeface="Questrial"/>
            </a:endParaRPr>
          </a:p>
        </p:txBody>
      </p:sp>
      <p:pic>
        <p:nvPicPr>
          <p:cNvPr id="88" name="Google Shape;88;p17"/>
          <p:cNvPicPr preferRelativeResize="0"/>
          <p:nvPr/>
        </p:nvPicPr>
        <p:blipFill>
          <a:blip r:embed="rId3">
            <a:alphaModFix/>
          </a:blip>
          <a:stretch>
            <a:fillRect/>
          </a:stretch>
        </p:blipFill>
        <p:spPr>
          <a:xfrm>
            <a:off x="543775" y="3241575"/>
            <a:ext cx="1960450" cy="1586425"/>
          </a:xfrm>
          <a:prstGeom prst="rect">
            <a:avLst/>
          </a:prstGeom>
          <a:noFill/>
          <a:ln>
            <a:noFill/>
          </a:ln>
        </p:spPr>
      </p:pic>
      <p:pic>
        <p:nvPicPr>
          <p:cNvPr id="89" name="Google Shape;89;p17"/>
          <p:cNvPicPr preferRelativeResize="0"/>
          <p:nvPr/>
        </p:nvPicPr>
        <p:blipFill>
          <a:blip r:embed="rId4">
            <a:alphaModFix/>
          </a:blip>
          <a:stretch>
            <a:fillRect/>
          </a:stretch>
        </p:blipFill>
        <p:spPr>
          <a:xfrm>
            <a:off x="6615203" y="1887125"/>
            <a:ext cx="2202101" cy="2940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nl">
                <a:solidFill>
                  <a:schemeClr val="dk2"/>
                </a:solidFill>
              </a:rPr>
              <a:t>DAT/CAT</a:t>
            </a:r>
            <a:endParaRPr>
              <a:solidFill>
                <a:schemeClr val="dk2"/>
              </a:solidFill>
            </a:endParaRPr>
          </a:p>
        </p:txBody>
      </p:sp>
      <p:sp>
        <p:nvSpPr>
          <p:cNvPr id="95" name="Google Shape;95;p18"/>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200">
              <a:latin typeface="Questrial"/>
              <a:ea typeface="Questrial"/>
              <a:cs typeface="Questrial"/>
              <a:sym typeface="Questrial"/>
            </a:endParaRPr>
          </a:p>
          <a:p>
            <a:pPr marL="0" lvl="0" indent="0" algn="l" rtl="0">
              <a:spcBef>
                <a:spcPts val="1600"/>
              </a:spcBef>
              <a:spcAft>
                <a:spcPts val="0"/>
              </a:spcAft>
              <a:buNone/>
            </a:pPr>
            <a:r>
              <a:rPr lang="nl" sz="2200">
                <a:latin typeface="Questrial"/>
                <a:ea typeface="Questrial"/>
                <a:cs typeface="Questrial"/>
                <a:sym typeface="Questrial"/>
              </a:rPr>
              <a:t>Vraag:</a:t>
            </a:r>
            <a:endParaRPr sz="2200">
              <a:latin typeface="Questrial"/>
              <a:ea typeface="Questrial"/>
              <a:cs typeface="Questrial"/>
              <a:sym typeface="Questrial"/>
            </a:endParaRPr>
          </a:p>
          <a:p>
            <a:pPr marL="457200" lvl="0" indent="-368300" algn="l" rtl="0">
              <a:spcBef>
                <a:spcPts val="1600"/>
              </a:spcBef>
              <a:spcAft>
                <a:spcPts val="0"/>
              </a:spcAft>
              <a:buSzPts val="2200"/>
              <a:buFont typeface="Questrial"/>
              <a:buAutoNum type="arabicPeriod"/>
            </a:pPr>
            <a:r>
              <a:rPr lang="nl" sz="2200">
                <a:latin typeface="Questrial"/>
                <a:ea typeface="Questrial"/>
                <a:cs typeface="Questrial"/>
                <a:sym typeface="Questrial"/>
              </a:rPr>
              <a:t>Kun je enkele verschillen bedenken tussen </a:t>
            </a:r>
            <a:r>
              <a:rPr lang="nl" sz="2200" i="1">
                <a:latin typeface="Questrial"/>
                <a:ea typeface="Questrial"/>
                <a:cs typeface="Questrial"/>
                <a:sym typeface="Questrial"/>
              </a:rPr>
              <a:t>Dagelijkse Algemene Taalvaardigheid </a:t>
            </a:r>
            <a:r>
              <a:rPr lang="nl" sz="2200">
                <a:latin typeface="Questrial"/>
                <a:ea typeface="Questrial"/>
                <a:cs typeface="Questrial"/>
                <a:sym typeface="Questrial"/>
              </a:rPr>
              <a:t>en </a:t>
            </a:r>
            <a:r>
              <a:rPr lang="nl" sz="2200" i="1">
                <a:latin typeface="Questrial"/>
                <a:ea typeface="Questrial"/>
                <a:cs typeface="Questrial"/>
                <a:sym typeface="Questrial"/>
              </a:rPr>
              <a:t>Cognitief Academische Taalvaardigheid</a:t>
            </a:r>
            <a:r>
              <a:rPr lang="nl" sz="2200">
                <a:latin typeface="Questrial"/>
                <a:ea typeface="Questrial"/>
                <a:cs typeface="Questrial"/>
                <a:sym typeface="Questrial"/>
              </a:rPr>
              <a:t>?</a:t>
            </a:r>
            <a:endParaRPr sz="2200">
              <a:latin typeface="Questrial"/>
              <a:ea typeface="Questrial"/>
              <a:cs typeface="Questrial"/>
              <a:sym typeface="Questrial"/>
            </a:endParaRPr>
          </a:p>
          <a:p>
            <a:pPr marL="457200" lvl="0" indent="-368300" algn="l" rtl="0">
              <a:spcBef>
                <a:spcPts val="0"/>
              </a:spcBef>
              <a:spcAft>
                <a:spcPts val="0"/>
              </a:spcAft>
              <a:buSzPts val="2200"/>
              <a:buFont typeface="Questrial"/>
              <a:buAutoNum type="arabicPeriod"/>
            </a:pPr>
            <a:r>
              <a:rPr lang="nl" sz="2200">
                <a:latin typeface="Questrial"/>
                <a:ea typeface="Questrial"/>
                <a:cs typeface="Questrial"/>
                <a:sym typeface="Questrial"/>
              </a:rPr>
              <a:t>Bedenk met je buur voor beide taalvaardigheden een voorbeeld.</a:t>
            </a:r>
            <a:endParaRPr sz="2200">
              <a:latin typeface="Questrial"/>
              <a:ea typeface="Questrial"/>
              <a:cs typeface="Questrial"/>
              <a:sym typeface="Questrial"/>
            </a:endParaRPr>
          </a:p>
        </p:txBody>
      </p:sp>
      <p:pic>
        <p:nvPicPr>
          <p:cNvPr id="96" name="Google Shape;96;p18"/>
          <p:cNvPicPr preferRelativeResize="0"/>
          <p:nvPr/>
        </p:nvPicPr>
        <p:blipFill>
          <a:blip r:embed="rId3">
            <a:alphaModFix/>
          </a:blip>
          <a:stretch>
            <a:fillRect/>
          </a:stretch>
        </p:blipFill>
        <p:spPr>
          <a:xfrm>
            <a:off x="543775" y="3241575"/>
            <a:ext cx="1960450" cy="1586425"/>
          </a:xfrm>
          <a:prstGeom prst="rect">
            <a:avLst/>
          </a:prstGeom>
          <a:noFill/>
          <a:ln>
            <a:noFill/>
          </a:ln>
        </p:spPr>
      </p:pic>
      <p:pic>
        <p:nvPicPr>
          <p:cNvPr id="97" name="Google Shape;97;p18"/>
          <p:cNvPicPr preferRelativeResize="0"/>
          <p:nvPr/>
        </p:nvPicPr>
        <p:blipFill>
          <a:blip r:embed="rId4">
            <a:alphaModFix/>
          </a:blip>
          <a:stretch>
            <a:fillRect/>
          </a:stretch>
        </p:blipFill>
        <p:spPr>
          <a:xfrm>
            <a:off x="3370625" y="956350"/>
            <a:ext cx="5427800" cy="3230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nl">
                <a:solidFill>
                  <a:schemeClr val="dk2"/>
                </a:solidFill>
              </a:rPr>
              <a:t>TOL: </a:t>
            </a:r>
            <a:endParaRPr>
              <a:solidFill>
                <a:schemeClr val="dk2"/>
              </a:solidFill>
            </a:endParaRPr>
          </a:p>
          <a:p>
            <a:pPr marL="0" lvl="0" indent="0" algn="ctr" rtl="0">
              <a:spcBef>
                <a:spcPts val="0"/>
              </a:spcBef>
              <a:spcAft>
                <a:spcPts val="0"/>
              </a:spcAft>
              <a:buNone/>
            </a:pPr>
            <a:r>
              <a:rPr lang="nl">
                <a:solidFill>
                  <a:schemeClr val="dk2"/>
                </a:solidFill>
              </a:rPr>
              <a:t>3 pijlers</a:t>
            </a:r>
            <a:endParaRPr>
              <a:solidFill>
                <a:schemeClr val="dk2"/>
              </a:solidFill>
            </a:endParaRPr>
          </a:p>
        </p:txBody>
      </p:sp>
      <p:sp>
        <p:nvSpPr>
          <p:cNvPr id="103" name="Google Shape;103;p19"/>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2200">
                <a:latin typeface="Questrial"/>
                <a:ea typeface="Questrial"/>
                <a:cs typeface="Questrial"/>
                <a:sym typeface="Questrial"/>
              </a:rPr>
              <a:t>Taalontwikkelend lesgeven betekent in elke les aandacht voor:</a:t>
            </a:r>
            <a:endParaRPr sz="2200">
              <a:latin typeface="Questrial"/>
              <a:ea typeface="Questrial"/>
              <a:cs typeface="Questrial"/>
              <a:sym typeface="Questrial"/>
            </a:endParaRPr>
          </a:p>
          <a:p>
            <a:pPr marL="457200" lvl="0" indent="-368300" algn="l" rtl="0">
              <a:spcBef>
                <a:spcPts val="1600"/>
              </a:spcBef>
              <a:spcAft>
                <a:spcPts val="0"/>
              </a:spcAft>
              <a:buSzPts val="2200"/>
              <a:buFont typeface="Questrial"/>
              <a:buChar char="●"/>
            </a:pPr>
            <a:r>
              <a:rPr lang="nl" sz="2200">
                <a:latin typeface="Questrial"/>
                <a:ea typeface="Questrial"/>
                <a:cs typeface="Questrial"/>
                <a:sym typeface="Questrial"/>
              </a:rPr>
              <a:t>Context</a:t>
            </a:r>
            <a:endParaRPr sz="22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Interactie</a:t>
            </a:r>
            <a:endParaRPr sz="22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Taalsteun </a:t>
            </a:r>
            <a:endParaRPr sz="2200">
              <a:latin typeface="Questrial"/>
              <a:ea typeface="Questrial"/>
              <a:cs typeface="Questrial"/>
              <a:sym typeface="Questrial"/>
            </a:endParaRPr>
          </a:p>
          <a:p>
            <a:pPr marL="0" lvl="0" indent="0" algn="l" rtl="0">
              <a:spcBef>
                <a:spcPts val="1600"/>
              </a:spcBef>
              <a:spcAft>
                <a:spcPts val="0"/>
              </a:spcAft>
              <a:buNone/>
            </a:pPr>
            <a:endParaRPr sz="2200">
              <a:latin typeface="Questrial"/>
              <a:ea typeface="Questrial"/>
              <a:cs typeface="Questrial"/>
              <a:sym typeface="Questrial"/>
            </a:endParaRPr>
          </a:p>
          <a:p>
            <a:pPr marL="0" lvl="0" indent="0" algn="l" rtl="0">
              <a:spcBef>
                <a:spcPts val="1600"/>
              </a:spcBef>
              <a:spcAft>
                <a:spcPts val="1600"/>
              </a:spcAft>
              <a:buNone/>
            </a:pPr>
            <a:r>
              <a:rPr lang="nl" sz="2200">
                <a:latin typeface="Questrial"/>
                <a:ea typeface="Questrial"/>
                <a:cs typeface="Questrial"/>
                <a:sym typeface="Questrial"/>
              </a:rPr>
              <a:t>TOL is </a:t>
            </a:r>
            <a:r>
              <a:rPr lang="nl" sz="2200" u="sng">
                <a:latin typeface="Questrial"/>
                <a:ea typeface="Questrial"/>
                <a:cs typeface="Questrial"/>
                <a:sym typeface="Questrial"/>
              </a:rPr>
              <a:t>niet</a:t>
            </a:r>
            <a:r>
              <a:rPr lang="nl" sz="2200">
                <a:latin typeface="Questrial"/>
                <a:ea typeface="Questrial"/>
                <a:cs typeface="Questrial"/>
                <a:sym typeface="Questrial"/>
              </a:rPr>
              <a:t>: versimpelen, het tempo verlagen, minder uitdagen...</a:t>
            </a:r>
            <a:endParaRPr sz="2200">
              <a:latin typeface="Questrial"/>
              <a:ea typeface="Questrial"/>
              <a:cs typeface="Questrial"/>
              <a:sym typeface="Questrial"/>
            </a:endParaRPr>
          </a:p>
        </p:txBody>
      </p:sp>
      <p:pic>
        <p:nvPicPr>
          <p:cNvPr id="104" name="Google Shape;104;p19"/>
          <p:cNvPicPr preferRelativeResize="0"/>
          <p:nvPr/>
        </p:nvPicPr>
        <p:blipFill>
          <a:blip r:embed="rId3">
            <a:alphaModFix/>
          </a:blip>
          <a:stretch>
            <a:fillRect/>
          </a:stretch>
        </p:blipFill>
        <p:spPr>
          <a:xfrm>
            <a:off x="543775" y="3241575"/>
            <a:ext cx="1960450" cy="1586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p:txBody>
      </p:sp>
      <p:sp>
        <p:nvSpPr>
          <p:cNvPr id="110" name="Google Shape;110;p20"/>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2200">
                <a:latin typeface="Questrial"/>
                <a:ea typeface="Questrial"/>
                <a:cs typeface="Questrial"/>
                <a:sym typeface="Questrial"/>
              </a:rPr>
              <a:t>Hoe profiteren leerlingen van TOL?</a:t>
            </a:r>
            <a:endParaRPr sz="2200">
              <a:latin typeface="Questrial"/>
              <a:ea typeface="Questrial"/>
              <a:cs typeface="Questrial"/>
              <a:sym typeface="Questrial"/>
            </a:endParaRPr>
          </a:p>
          <a:p>
            <a:pPr marL="457200" lvl="0" indent="-368300" algn="l" rtl="0">
              <a:spcBef>
                <a:spcPts val="1600"/>
              </a:spcBef>
              <a:spcAft>
                <a:spcPts val="0"/>
              </a:spcAft>
              <a:buSzPts val="2200"/>
              <a:buFont typeface="Questrial"/>
              <a:buChar char="●"/>
            </a:pPr>
            <a:r>
              <a:rPr lang="nl" sz="2200">
                <a:latin typeface="Questrial"/>
                <a:ea typeface="Questrial"/>
                <a:cs typeface="Questrial"/>
                <a:sym typeface="Questrial"/>
              </a:rPr>
              <a:t>Lubna: meer kansen om aan te haken bij het taalniveau van klasgenoten.</a:t>
            </a:r>
            <a:endParaRPr sz="22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Mike: meer bewustzijn van eigen taalgebruik en andere registers.</a:t>
            </a:r>
            <a:endParaRPr sz="2200">
              <a:latin typeface="Questrial"/>
              <a:ea typeface="Questrial"/>
              <a:cs typeface="Questrial"/>
              <a:sym typeface="Questrial"/>
            </a:endParaRPr>
          </a:p>
          <a:p>
            <a:pPr marL="457200" lvl="0" indent="-368300" algn="l" rtl="0">
              <a:spcBef>
                <a:spcPts val="0"/>
              </a:spcBef>
              <a:spcAft>
                <a:spcPts val="0"/>
              </a:spcAft>
              <a:buSzPts val="2200"/>
              <a:buFont typeface="Questrial"/>
              <a:buChar char="●"/>
            </a:pPr>
            <a:r>
              <a:rPr lang="nl" sz="2200">
                <a:latin typeface="Questrial"/>
                <a:ea typeface="Questrial"/>
                <a:cs typeface="Questrial"/>
                <a:sym typeface="Questrial"/>
              </a:rPr>
              <a:t>Tim: krijgt in alle vakken hulp bij het doorgronden van teksten.</a:t>
            </a:r>
            <a:endParaRPr sz="2200">
              <a:latin typeface="Questrial"/>
              <a:ea typeface="Questrial"/>
              <a:cs typeface="Questrial"/>
              <a:sym typeface="Questrial"/>
            </a:endParaRPr>
          </a:p>
          <a:p>
            <a:pPr marL="457200" lvl="0" indent="0" algn="l" rtl="0">
              <a:spcBef>
                <a:spcPts val="1600"/>
              </a:spcBef>
              <a:spcAft>
                <a:spcPts val="1600"/>
              </a:spcAft>
              <a:buNone/>
            </a:pPr>
            <a:endParaRPr sz="2200">
              <a:latin typeface="Questrial"/>
              <a:ea typeface="Questrial"/>
              <a:cs typeface="Questrial"/>
              <a:sym typeface="Questrial"/>
            </a:endParaRPr>
          </a:p>
        </p:txBody>
      </p:sp>
      <p:pic>
        <p:nvPicPr>
          <p:cNvPr id="111" name="Google Shape;111;p20"/>
          <p:cNvPicPr preferRelativeResize="0"/>
          <p:nvPr/>
        </p:nvPicPr>
        <p:blipFill>
          <a:blip r:embed="rId3">
            <a:alphaModFix/>
          </a:blip>
          <a:stretch>
            <a:fillRect/>
          </a:stretch>
        </p:blipFill>
        <p:spPr>
          <a:xfrm>
            <a:off x="543775" y="3241575"/>
            <a:ext cx="1960450" cy="1586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nl">
                <a:solidFill>
                  <a:schemeClr val="dk2"/>
                </a:solidFill>
              </a:rPr>
              <a:t>Draagvlak</a:t>
            </a:r>
            <a:endParaRPr>
              <a:solidFill>
                <a:schemeClr val="dk2"/>
              </a:solidFill>
            </a:endParaRPr>
          </a:p>
        </p:txBody>
      </p:sp>
      <p:sp>
        <p:nvSpPr>
          <p:cNvPr id="117" name="Google Shape;117;p21"/>
          <p:cNvSpPr txBox="1">
            <a:spLocks noGrp="1"/>
          </p:cNvSpPr>
          <p:nvPr>
            <p:ph type="body" idx="1"/>
          </p:nvPr>
        </p:nvSpPr>
        <p:spPr>
          <a:xfrm>
            <a:off x="3738100" y="1093738"/>
            <a:ext cx="5090400" cy="3516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2200">
                <a:latin typeface="Questrial"/>
                <a:ea typeface="Questrial"/>
                <a:cs typeface="Questrial"/>
                <a:sym typeface="Questrial"/>
              </a:rPr>
              <a:t>Hoe creëer je draagvlak voor TOL?</a:t>
            </a:r>
            <a:endParaRPr sz="2200">
              <a:latin typeface="Questrial"/>
              <a:ea typeface="Questrial"/>
              <a:cs typeface="Questrial"/>
              <a:sym typeface="Questrial"/>
            </a:endParaRPr>
          </a:p>
          <a:p>
            <a:pPr marL="457200" lvl="0" indent="0" algn="l" rtl="0">
              <a:spcBef>
                <a:spcPts val="0"/>
              </a:spcBef>
              <a:spcAft>
                <a:spcPts val="0"/>
              </a:spcAft>
              <a:buNone/>
            </a:pPr>
            <a:endParaRPr sz="2200">
              <a:latin typeface="Questrial"/>
              <a:ea typeface="Questrial"/>
              <a:cs typeface="Questrial"/>
              <a:sym typeface="Questrial"/>
            </a:endParaRPr>
          </a:p>
          <a:p>
            <a:pPr marL="457200" lvl="0" indent="0" algn="l" rtl="0">
              <a:spcBef>
                <a:spcPts val="1600"/>
              </a:spcBef>
              <a:spcAft>
                <a:spcPts val="1600"/>
              </a:spcAft>
              <a:buNone/>
            </a:pPr>
            <a:endParaRPr sz="2200">
              <a:latin typeface="Questrial"/>
              <a:ea typeface="Questrial"/>
              <a:cs typeface="Questrial"/>
              <a:sym typeface="Questrial"/>
            </a:endParaRPr>
          </a:p>
        </p:txBody>
      </p:sp>
      <p:pic>
        <p:nvPicPr>
          <p:cNvPr id="118" name="Google Shape;118;p21"/>
          <p:cNvPicPr preferRelativeResize="0"/>
          <p:nvPr/>
        </p:nvPicPr>
        <p:blipFill>
          <a:blip r:embed="rId3">
            <a:alphaModFix/>
          </a:blip>
          <a:stretch>
            <a:fillRect/>
          </a:stretch>
        </p:blipFill>
        <p:spPr>
          <a:xfrm>
            <a:off x="543775" y="3241575"/>
            <a:ext cx="1960450" cy="1586425"/>
          </a:xfrm>
          <a:prstGeom prst="rect">
            <a:avLst/>
          </a:prstGeom>
          <a:noFill/>
          <a:ln>
            <a:noFill/>
          </a:ln>
        </p:spPr>
      </p:pic>
      <p:pic>
        <p:nvPicPr>
          <p:cNvPr id="119" name="Google Shape;119;p21"/>
          <p:cNvPicPr preferRelativeResize="0"/>
          <p:nvPr/>
        </p:nvPicPr>
        <p:blipFill>
          <a:blip r:embed="rId4">
            <a:alphaModFix/>
          </a:blip>
          <a:stretch>
            <a:fillRect/>
          </a:stretch>
        </p:blipFill>
        <p:spPr>
          <a:xfrm>
            <a:off x="4994450" y="1987238"/>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solidFill>
                  <a:schemeClr val="dk2"/>
                </a:solidFill>
              </a:rPr>
              <a:t>Informatie</a:t>
            </a:r>
            <a:endParaRPr>
              <a:solidFill>
                <a:schemeClr val="dk2"/>
              </a:solidFill>
            </a:endParaRPr>
          </a:p>
          <a:p>
            <a:pPr marL="0" lvl="0" indent="0" algn="ctr" rtl="0">
              <a:spcBef>
                <a:spcPts val="0"/>
              </a:spcBef>
              <a:spcAft>
                <a:spcPts val="0"/>
              </a:spcAft>
              <a:buNone/>
            </a:pPr>
            <a:endParaRPr>
              <a:solidFill>
                <a:schemeClr val="dk2"/>
              </a:solidFill>
            </a:endParaRPr>
          </a:p>
          <a:p>
            <a:pPr marL="0" lvl="0" indent="0" algn="ctr" rtl="0">
              <a:spcBef>
                <a:spcPts val="0"/>
              </a:spcBef>
              <a:spcAft>
                <a:spcPts val="0"/>
              </a:spcAft>
              <a:buNone/>
            </a:pPr>
            <a:r>
              <a:rPr lang="nl">
                <a:solidFill>
                  <a:schemeClr val="dk2"/>
                </a:solidFill>
              </a:rPr>
              <a:t>Uitkomsten enquête</a:t>
            </a:r>
            <a:endParaRPr>
              <a:solidFill>
                <a:schemeClr val="dk2"/>
              </a:solidFill>
            </a:endParaRPr>
          </a:p>
        </p:txBody>
      </p:sp>
      <p:sp>
        <p:nvSpPr>
          <p:cNvPr id="125" name="Google Shape;125;p22"/>
          <p:cNvSpPr txBox="1">
            <a:spLocks noGrp="1"/>
          </p:cNvSpPr>
          <p:nvPr>
            <p:ph type="body" idx="1"/>
          </p:nvPr>
        </p:nvSpPr>
        <p:spPr>
          <a:xfrm>
            <a:off x="3531050" y="622300"/>
            <a:ext cx="5090400" cy="4011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2200">
                <a:highlight>
                  <a:srgbClr val="9FC5E8"/>
                </a:highlight>
                <a:latin typeface="Questrial"/>
                <a:ea typeface="Questrial"/>
                <a:cs typeface="Questrial"/>
                <a:sym typeface="Questrial"/>
              </a:rPr>
              <a:t>Op</a:t>
            </a:r>
            <a:r>
              <a:rPr lang="nl" sz="2200">
                <a:latin typeface="Questrial"/>
                <a:ea typeface="Questrial"/>
                <a:cs typeface="Questrial"/>
                <a:sym typeface="Questrial"/>
              </a:rPr>
              <a:t> welke manier speelt taal een rol binnen je vak?</a:t>
            </a:r>
            <a:endParaRPr sz="2200">
              <a:latin typeface="Questrial"/>
              <a:ea typeface="Questrial"/>
              <a:cs typeface="Questrial"/>
              <a:sym typeface="Questrial"/>
            </a:endParaRPr>
          </a:p>
          <a:p>
            <a:pPr marL="0" lvl="0" indent="0" algn="l" rtl="0">
              <a:lnSpc>
                <a:spcPct val="115000"/>
              </a:lnSpc>
              <a:spcBef>
                <a:spcPts val="0"/>
              </a:spcBef>
              <a:spcAft>
                <a:spcPts val="0"/>
              </a:spcAft>
              <a:buClr>
                <a:schemeClr val="dk1"/>
              </a:buClr>
              <a:buSzPts val="1100"/>
              <a:buFont typeface="Arial"/>
              <a:buNone/>
            </a:pPr>
            <a:endParaRPr sz="2200">
              <a:latin typeface="Questrial"/>
              <a:ea typeface="Questrial"/>
              <a:cs typeface="Questrial"/>
              <a:sym typeface="Questrial"/>
            </a:endParaRPr>
          </a:p>
          <a:p>
            <a:pPr marL="0" lvl="0" indent="0" algn="l" rtl="0">
              <a:lnSpc>
                <a:spcPct val="115000"/>
              </a:lnSpc>
              <a:spcBef>
                <a:spcPts val="0"/>
              </a:spcBef>
              <a:spcAft>
                <a:spcPts val="0"/>
              </a:spcAft>
              <a:buNone/>
            </a:pPr>
            <a:r>
              <a:rPr lang="nl" sz="2000">
                <a:latin typeface="Questrial"/>
                <a:ea typeface="Questrial"/>
                <a:cs typeface="Questrial"/>
                <a:sym typeface="Questrial"/>
              </a:rPr>
              <a:t>“Je moet ook in je moedertaal vaardig zijn om het in een vreemde taal te kunnen worden.”</a:t>
            </a:r>
            <a:endParaRPr sz="2000">
              <a:latin typeface="Questrial"/>
              <a:ea typeface="Questrial"/>
              <a:cs typeface="Questrial"/>
              <a:sym typeface="Questrial"/>
            </a:endParaRPr>
          </a:p>
          <a:p>
            <a:pPr marL="0" lvl="0" indent="0" algn="l" rtl="0">
              <a:lnSpc>
                <a:spcPct val="115000"/>
              </a:lnSpc>
              <a:spcBef>
                <a:spcPts val="0"/>
              </a:spcBef>
              <a:spcAft>
                <a:spcPts val="0"/>
              </a:spcAft>
              <a:buClr>
                <a:schemeClr val="dk1"/>
              </a:buClr>
              <a:buSzPts val="1100"/>
              <a:buFont typeface="Arial"/>
              <a:buNone/>
            </a:pPr>
            <a:endParaRPr sz="2000">
              <a:latin typeface="Questrial"/>
              <a:ea typeface="Questrial"/>
              <a:cs typeface="Questrial"/>
              <a:sym typeface="Questrial"/>
            </a:endParaRPr>
          </a:p>
          <a:p>
            <a:pPr marL="0" lvl="0" indent="0" algn="l" rtl="0">
              <a:lnSpc>
                <a:spcPct val="115000"/>
              </a:lnSpc>
              <a:spcBef>
                <a:spcPts val="0"/>
              </a:spcBef>
              <a:spcAft>
                <a:spcPts val="0"/>
              </a:spcAft>
              <a:buClr>
                <a:schemeClr val="dk1"/>
              </a:buClr>
              <a:buSzPts val="1100"/>
              <a:buFont typeface="Arial"/>
              <a:buNone/>
            </a:pPr>
            <a:r>
              <a:rPr lang="nl" sz="2000">
                <a:latin typeface="Questrial"/>
                <a:ea typeface="Questrial"/>
                <a:cs typeface="Questrial"/>
                <a:sym typeface="Questrial"/>
              </a:rPr>
              <a:t>“Als er vragen in verhaalvorm staan, moeten de leerlingen de begrippen begrijpen om de wiskundige vraag te kunnen beantwoorden.”</a:t>
            </a:r>
            <a:endParaRPr sz="2000">
              <a:latin typeface="Questrial"/>
              <a:ea typeface="Questrial"/>
              <a:cs typeface="Questrial"/>
              <a:sym typeface="Questrial"/>
            </a:endParaRPr>
          </a:p>
          <a:p>
            <a:pPr marL="0" lvl="0" indent="0" algn="l" rtl="0">
              <a:lnSpc>
                <a:spcPct val="115000"/>
              </a:lnSpc>
              <a:spcBef>
                <a:spcPts val="0"/>
              </a:spcBef>
              <a:spcAft>
                <a:spcPts val="0"/>
              </a:spcAft>
              <a:buNone/>
            </a:pPr>
            <a:endParaRPr sz="2200">
              <a:latin typeface="Questrial"/>
              <a:ea typeface="Questrial"/>
              <a:cs typeface="Questrial"/>
              <a:sym typeface="Questrial"/>
            </a:endParaRPr>
          </a:p>
          <a:p>
            <a:pPr marL="457200" lvl="0" indent="0" algn="l" rtl="0">
              <a:spcBef>
                <a:spcPts val="0"/>
              </a:spcBef>
              <a:spcAft>
                <a:spcPts val="0"/>
              </a:spcAft>
              <a:buNone/>
            </a:pPr>
            <a:endParaRPr sz="2200">
              <a:latin typeface="Questrial"/>
              <a:ea typeface="Questrial"/>
              <a:cs typeface="Questrial"/>
              <a:sym typeface="Questrial"/>
            </a:endParaRPr>
          </a:p>
          <a:p>
            <a:pPr marL="457200" lvl="0" indent="0" algn="l" rtl="0">
              <a:spcBef>
                <a:spcPts val="1600"/>
              </a:spcBef>
              <a:spcAft>
                <a:spcPts val="1600"/>
              </a:spcAft>
              <a:buNone/>
            </a:pPr>
            <a:endParaRPr sz="2200">
              <a:latin typeface="Questrial"/>
              <a:ea typeface="Questrial"/>
              <a:cs typeface="Questrial"/>
              <a:sym typeface="Questrial"/>
            </a:endParaRPr>
          </a:p>
        </p:txBody>
      </p:sp>
      <p:pic>
        <p:nvPicPr>
          <p:cNvPr id="126" name="Google Shape;126;p22"/>
          <p:cNvPicPr preferRelativeResize="0"/>
          <p:nvPr/>
        </p:nvPicPr>
        <p:blipFill>
          <a:blip r:embed="rId3">
            <a:alphaModFix/>
          </a:blip>
          <a:stretch>
            <a:fillRect/>
          </a:stretch>
        </p:blipFill>
        <p:spPr>
          <a:xfrm>
            <a:off x="543775" y="3241575"/>
            <a:ext cx="1960450" cy="15864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1597</Words>
  <Application>Microsoft Office PowerPoint</Application>
  <PresentationFormat>Diavoorstelling (16:9)</PresentationFormat>
  <Paragraphs>207</Paragraphs>
  <Slides>17</Slides>
  <Notes>17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Questrial</vt:lpstr>
      <vt:lpstr>Arial</vt:lpstr>
      <vt:lpstr>Simple Light</vt:lpstr>
      <vt:lpstr>Inclusief en  taalontwikkelend lesgeven</vt:lpstr>
      <vt:lpstr>Inhoud workshop</vt:lpstr>
      <vt:lpstr>Introductie</vt:lpstr>
      <vt:lpstr>Informatie</vt:lpstr>
      <vt:lpstr>Informatie  DAT/CAT</vt:lpstr>
      <vt:lpstr>Informatie  TOL:  3 pijlers</vt:lpstr>
      <vt:lpstr>Informatie</vt:lpstr>
      <vt:lpstr>Informatie  Draagvlak</vt:lpstr>
      <vt:lpstr>Informatie  Uitkomsten enquête</vt:lpstr>
      <vt:lpstr>Informatie  Uitkomsten enquête </vt:lpstr>
      <vt:lpstr>Informatie  Uitkomsten enquête </vt:lpstr>
      <vt:lpstr>Informatie  Uitkomsten enquête </vt:lpstr>
      <vt:lpstr>Informatie  Uitkomsten enquête </vt:lpstr>
      <vt:lpstr>Informatie  Uitkomsten enquête </vt:lpstr>
      <vt:lpstr>TOL Werkvormen</vt:lpstr>
      <vt:lpstr>Informatie  Wat doet deze werkgroep?</vt:lpstr>
      <vt:lpstr>Afsluiter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Inclusief en  taalontwikkelend lesgeven</dc:title>
  <dc:creator>Spek, C.A. (Carla)</dc:creator>
  <cp:lastModifiedBy>Spek, C.A. (Carla)</cp:lastModifiedBy>
  <cp:revision>1</cp:revision>
  <cp:lastPrinted>2019-03-18T16:20:06Z</cp:lastPrinted>
  <dcterms:modified xsi:type="dcterms:W3CDTF">2019-03-18T16:20:55Z</dcterms:modified>
</cp:coreProperties>
</file>